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13"/>
  </p:handoutMasterIdLst>
  <p:sldIdLst>
    <p:sldId id="256" r:id="rId3"/>
    <p:sldId id="257" r:id="rId4"/>
    <p:sldId id="278" r:id="rId5"/>
    <p:sldId id="277" r:id="rId6"/>
    <p:sldId id="261" r:id="rId7"/>
    <p:sldId id="264" r:id="rId8"/>
    <p:sldId id="267" r:id="rId9"/>
    <p:sldId id="268" r:id="rId10"/>
    <p:sldId id="270" r:id="rId11"/>
  </p:sldIdLst>
  <p:sldSz cx="6858000" cy="9902825"/>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微软雅黑" panose="020B0503020204020204" charset="-122"/>
        <a:cs typeface="+mn-cs"/>
      </a:defRPr>
    </a:lvl9pPr>
  </p:defaultTextStyle>
  <p:extLst>
    <p:ext uri="{EFAFB233-063F-42B5-8137-9DF3F51BA10A}">
      <p15:sldGuideLst xmlns:p15="http://schemas.microsoft.com/office/powerpoint/2012/main">
        <p15:guide id="1" orient="horz" pos="3120" userDrawn="1">
          <p15:clr>
            <a:srgbClr val="A4A3A4"/>
          </p15:clr>
        </p15:guide>
        <p15:guide id="2" pos="2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p:restoredTop sz="94660"/>
  </p:normalViewPr>
  <p:slideViewPr>
    <p:cSldViewPr snapToGrid="0" showGuides="1">
      <p:cViewPr varScale="1">
        <p:scale>
          <a:sx n="79" d="100"/>
          <a:sy n="79" d="100"/>
        </p:scale>
        <p:origin x="-3294" y="-96"/>
      </p:cViewPr>
      <p:guideLst>
        <p:guide orient="horz" pos="3120"/>
        <p:guide pos="212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60392" y="1143000"/>
            <a:ext cx="2137216"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57250" y="1620873"/>
            <a:ext cx="5143500" cy="3448080"/>
          </a:xfrm>
        </p:spPr>
        <p:txBody>
          <a:bodyPr anchor="b"/>
          <a:lstStyle>
            <a:lvl1pPr algn="ctr">
              <a:defRPr sz="45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857250" y="5201925"/>
            <a:ext cx="5143500" cy="2391188"/>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fontAlgn="auto"/>
            <a:fld id="{D997B5FA-0921-464F-AAE1-844C04324D75}"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565CE74E-AB26-4998-AD42-012C4C1AD07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D997B5FA-0921-464F-AAE1-844C04324D75}"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565CE74E-AB26-4998-AD42-012C4C1AD07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6" y="527299"/>
            <a:ext cx="1478756" cy="8393233"/>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71488" y="527299"/>
            <a:ext cx="4350544" cy="8393233"/>
          </a:xfrm>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D997B5FA-0921-464F-AAE1-844C04324D75}"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565CE74E-AB26-4998-AD42-012C4C1AD07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D997B5FA-0921-464F-AAE1-844C04324D75}"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565CE74E-AB26-4998-AD42-012C4C1AD07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16" y="2469138"/>
            <a:ext cx="5915025" cy="4119813"/>
          </a:xfrm>
        </p:spPr>
        <p:txBody>
          <a:bodyPr anchor="b"/>
          <a:lstStyle>
            <a:lvl1pPr>
              <a:defRPr sz="4500"/>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67916" y="6627926"/>
            <a:ext cx="5915025" cy="2166512"/>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fontAlgn="auto"/>
            <a:fld id="{D997B5FA-0921-464F-AAE1-844C04324D75}"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565CE74E-AB26-4998-AD42-012C4C1AD07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71488" y="2636497"/>
            <a:ext cx="2914650" cy="6284035"/>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4" name="内容占位符 3"/>
          <p:cNvSpPr>
            <a:spLocks noGrp="1"/>
          </p:cNvSpPr>
          <p:nvPr>
            <p:ph sz="half" idx="2"/>
          </p:nvPr>
        </p:nvSpPr>
        <p:spPr>
          <a:xfrm>
            <a:off x="3471863" y="2636497"/>
            <a:ext cx="2914650" cy="6284035"/>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5" name="日期占位符 4"/>
          <p:cNvSpPr>
            <a:spLocks noGrp="1"/>
          </p:cNvSpPr>
          <p:nvPr>
            <p:ph type="dt" sz="half" idx="10"/>
          </p:nvPr>
        </p:nvSpPr>
        <p:spPr/>
        <p:txBody>
          <a:bodyPr/>
          <a:p>
            <a:pPr fontAlgn="auto"/>
            <a:fld id="{D997B5FA-0921-464F-AAE1-844C04324D75}"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565CE74E-AB26-4998-AD42-012C4C1AD07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381" y="527299"/>
            <a:ext cx="5915025" cy="1914327"/>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72381" y="2427871"/>
            <a:ext cx="2901255" cy="11898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72381" y="3617733"/>
            <a:ext cx="2901255" cy="5321140"/>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5" name="文本占位符 4"/>
          <p:cNvSpPr>
            <a:spLocks noGrp="1"/>
          </p:cNvSpPr>
          <p:nvPr>
            <p:ph type="body" sz="quarter" idx="3"/>
          </p:nvPr>
        </p:nvSpPr>
        <p:spPr>
          <a:xfrm>
            <a:off x="3471863" y="2427871"/>
            <a:ext cx="2915543" cy="11898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3471863" y="3617733"/>
            <a:ext cx="2915543" cy="5321140"/>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7" name="日期占位符 6"/>
          <p:cNvSpPr>
            <a:spLocks noGrp="1"/>
          </p:cNvSpPr>
          <p:nvPr>
            <p:ph type="dt" sz="half" idx="10"/>
          </p:nvPr>
        </p:nvSpPr>
        <p:spPr/>
        <p:txBody>
          <a:bodyPr/>
          <a:p>
            <a:pPr fontAlgn="auto"/>
            <a:fld id="{D997B5FA-0921-464F-AAE1-844C04324D75}"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a:p>
        </p:txBody>
      </p:sp>
      <p:sp>
        <p:nvSpPr>
          <p:cNvPr id="9" name="灯片编号占位符 8"/>
          <p:cNvSpPr>
            <a:spLocks noGrp="1"/>
          </p:cNvSpPr>
          <p:nvPr>
            <p:ph type="sldNum" sz="quarter" idx="12"/>
          </p:nvPr>
        </p:nvSpPr>
        <p:spPr/>
        <p:txBody>
          <a:bodyPr/>
          <a:p>
            <a:pPr fontAlgn="auto"/>
            <a:fld id="{565CE74E-AB26-4998-AD42-012C4C1AD07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auto"/>
            <a:fld id="{D997B5FA-0921-464F-AAE1-844C04324D75}"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a:p>
        </p:txBody>
      </p:sp>
      <p:sp>
        <p:nvSpPr>
          <p:cNvPr id="5" name="灯片编号占位符 4"/>
          <p:cNvSpPr>
            <a:spLocks noGrp="1"/>
          </p:cNvSpPr>
          <p:nvPr>
            <p:ph type="sldNum" sz="quarter" idx="12"/>
          </p:nvPr>
        </p:nvSpPr>
        <p:spPr/>
        <p:txBody>
          <a:bodyPr/>
          <a:p>
            <a:pPr fontAlgn="auto"/>
            <a:fld id="{565CE74E-AB26-4998-AD42-012C4C1AD07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D997B5FA-0921-464F-AAE1-844C04324D75}"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565CE74E-AB26-4998-AD42-012C4C1AD07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660271"/>
            <a:ext cx="2211883" cy="2310947"/>
          </a:xfrm>
        </p:spPr>
        <p:txBody>
          <a:bodyPr anchor="b"/>
          <a:lstStyle>
            <a:lvl1pPr>
              <a:defRPr sz="2400"/>
            </a:lvl1p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2915543" y="1426001"/>
            <a:ext cx="3471863" cy="703830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72381" y="2971218"/>
            <a:ext cx="2211883" cy="550454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fontAlgn="auto"/>
            <a:fld id="{D997B5FA-0921-464F-AAE1-844C04324D75}"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565CE74E-AB26-4998-AD42-012C4C1AD07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660271"/>
            <a:ext cx="2211883" cy="2310947"/>
          </a:xfrm>
        </p:spPr>
        <p:txBody>
          <a:bodyPr anchor="b"/>
          <a:lstStyle>
            <a:lvl1pPr>
              <a:defRPr sz="2400"/>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915543" y="1426001"/>
            <a:ext cx="3471863" cy="703830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auto"/>
            <a:endParaRPr lang="zh-CN" altLang="en-US" strike="noStrike" noProof="1"/>
          </a:p>
        </p:txBody>
      </p:sp>
      <p:sp>
        <p:nvSpPr>
          <p:cNvPr id="4" name="文本占位符 3"/>
          <p:cNvSpPr>
            <a:spLocks noGrp="1"/>
          </p:cNvSpPr>
          <p:nvPr>
            <p:ph type="body" sz="half" idx="2"/>
          </p:nvPr>
        </p:nvSpPr>
        <p:spPr>
          <a:xfrm>
            <a:off x="472381" y="2971218"/>
            <a:ext cx="2211883" cy="550454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fontAlgn="auto"/>
            <a:fld id="{D997B5FA-0921-464F-AAE1-844C04324D75}"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565CE74E-AB26-4998-AD42-012C4C1AD07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标题占位符 1"/>
          <p:cNvSpPr>
            <a:spLocks noGrp="1"/>
          </p:cNvSpPr>
          <p:nvPr>
            <p:ph type="title"/>
          </p:nvPr>
        </p:nvSpPr>
        <p:spPr>
          <a:xfrm>
            <a:off x="471488" y="527050"/>
            <a:ext cx="5915025" cy="1914525"/>
          </a:xfrm>
          <a:prstGeom prst="rect">
            <a:avLst/>
          </a:prstGeom>
          <a:noFill/>
          <a:ln w="9525">
            <a:noFill/>
          </a:ln>
        </p:spPr>
        <p:txBody>
          <a:bodyPr vert="horz" lIns="91440" tIns="45720" rIns="91440" bIns="45720" anchor="ctr" anchorCtr="0"/>
          <a:p>
            <a:pPr lvl="0"/>
            <a:r>
              <a:rPr lang="zh-CN" altLang="en-US"/>
              <a:t>单击此处编辑母版标题样式</a:t>
            </a:r>
            <a:endParaRPr lang="zh-CN" altLang="en-US"/>
          </a:p>
        </p:txBody>
      </p:sp>
      <p:sp>
        <p:nvSpPr>
          <p:cNvPr id="3" name="文本占位符 2"/>
          <p:cNvSpPr>
            <a:spLocks noGrp="1"/>
          </p:cNvSpPr>
          <p:nvPr>
            <p:ph type="body" idx="1"/>
          </p:nvPr>
        </p:nvSpPr>
        <p:spPr>
          <a:xfrm>
            <a:off x="471488" y="2636838"/>
            <a:ext cx="5915025" cy="6283325"/>
          </a:xfrm>
          <a:prstGeom prst="rect">
            <a:avLst/>
          </a:prstGeom>
        </p:spPr>
        <p:txBody>
          <a:bodyPr vert="horz" lIns="91440" tIns="45720" rIns="91440" bIns="45720" rtlCol="0">
            <a:normAutofit/>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4" name="日期占位符 3"/>
          <p:cNvSpPr>
            <a:spLocks noGrp="1"/>
          </p:cNvSpPr>
          <p:nvPr>
            <p:ph type="dt" sz="half" idx="2"/>
          </p:nvPr>
        </p:nvSpPr>
        <p:spPr>
          <a:xfrm>
            <a:off x="471488" y="9178925"/>
            <a:ext cx="1543050" cy="528638"/>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fld id="{D997B5FA-0921-464F-AAE1-844C04324D75}"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2271713" y="9178925"/>
            <a:ext cx="2314575" cy="528638"/>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4843463" y="9178925"/>
            <a:ext cx="1543050" cy="528638"/>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fld id="{565CE74E-AB26-4998-AD42-012C4C1AD076}"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0"/>
            <a:ext cx="6865938" cy="569913"/>
          </a:xfrm>
          <a:prstGeom prst="rect">
            <a:avLst/>
          </a:prstGeom>
          <a:solidFill>
            <a:srgbClr val="00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2050" name="图片 5" descr="/home/uos/Desktop/Z文件夹Z/文件（社保）/z/中国社会保险LOGO/中国社会保险LOGO/yy0.pngyy0"/>
          <p:cNvPicPr>
            <a:picLocks noChangeAspect="1"/>
          </p:cNvPicPr>
          <p:nvPr/>
        </p:nvPicPr>
        <p:blipFill>
          <a:blip r:embed="rId1"/>
          <a:srcRect b="39291"/>
          <a:stretch>
            <a:fillRect/>
          </a:stretch>
        </p:blipFill>
        <p:spPr>
          <a:xfrm>
            <a:off x="0" y="0"/>
            <a:ext cx="1009650" cy="438150"/>
          </a:xfrm>
          <a:prstGeom prst="rect">
            <a:avLst/>
          </a:prstGeom>
          <a:noFill/>
          <a:ln w="9525">
            <a:noFill/>
          </a:ln>
        </p:spPr>
      </p:pic>
      <p:sp>
        <p:nvSpPr>
          <p:cNvPr id="7" name="文本框 6"/>
          <p:cNvSpPr txBox="1"/>
          <p:nvPr/>
        </p:nvSpPr>
        <p:spPr>
          <a:xfrm>
            <a:off x="739775" y="131763"/>
            <a:ext cx="2882900" cy="306705"/>
          </a:xfrm>
          <a:prstGeom prst="rect">
            <a:avLst/>
          </a:prstGeom>
          <a:noFill/>
        </p:spPr>
        <p:txBody>
          <a:bodyPr wrap="square" rtlCol="0">
            <a:spAutoFit/>
          </a:bodyPr>
          <a:lstStyle/>
          <a:p>
            <a:pPr fontAlgn="auto"/>
            <a:r>
              <a:rPr lang="zh-CN" altLang="en-US" sz="1400" b="1" spc="200" noProof="1">
                <a:solidFill>
                  <a:schemeClr val="bg1"/>
                </a:solidFill>
                <a:latin typeface="微软雅黑" panose="020B0503020204020204" charset="-122"/>
                <a:ea typeface="微软雅黑" panose="020B0503020204020204" charset="-122"/>
                <a:cs typeface="+mn-cs"/>
              </a:rPr>
              <a:t>鹤山市社会保险基金管理局</a:t>
            </a:r>
            <a:endParaRPr lang="zh-CN" altLang="en-US" sz="1400" b="1" spc="200" noProof="1">
              <a:solidFill>
                <a:schemeClr val="bg1"/>
              </a:solidFill>
              <a:latin typeface="微软雅黑" panose="020B0503020204020204" charset="-122"/>
              <a:ea typeface="微软雅黑" panose="020B0503020204020204" charset="-122"/>
            </a:endParaRPr>
          </a:p>
        </p:txBody>
      </p:sp>
      <p:sp>
        <p:nvSpPr>
          <p:cNvPr id="9" name="矩形 8"/>
          <p:cNvSpPr/>
          <p:nvPr/>
        </p:nvSpPr>
        <p:spPr>
          <a:xfrm>
            <a:off x="-7937" y="9332913"/>
            <a:ext cx="6865938" cy="569913"/>
          </a:xfrm>
          <a:prstGeom prst="rect">
            <a:avLst/>
          </a:prstGeom>
          <a:solidFill>
            <a:srgbClr val="00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053" name="文本框 10"/>
          <p:cNvSpPr txBox="1"/>
          <p:nvPr/>
        </p:nvSpPr>
        <p:spPr>
          <a:xfrm>
            <a:off x="950913" y="892175"/>
            <a:ext cx="5002212" cy="585788"/>
          </a:xfrm>
          <a:prstGeom prst="rect">
            <a:avLst/>
          </a:prstGeom>
          <a:noFill/>
          <a:ln w="9525">
            <a:noFill/>
          </a:ln>
        </p:spPr>
        <p:txBody>
          <a:bodyPr wrap="square" anchor="t" anchorCtr="0"/>
          <a:p>
            <a:pPr algn="ctr"/>
            <a:r>
              <a:rPr lang="zh-CN" altLang="en-US" sz="2400" b="1">
                <a:latin typeface="Calibri" panose="020F0502020204030204" charset="0"/>
                <a:ea typeface="微软雅黑" panose="020B0503020204020204" charset="-122"/>
              </a:rPr>
              <a:t>企业职工</a:t>
            </a:r>
            <a:r>
              <a:rPr lang="en-US" altLang="zh-CN" sz="2400" b="1">
                <a:sym typeface="+mn-ea"/>
              </a:rPr>
              <a:t>“</a:t>
            </a:r>
            <a:r>
              <a:rPr lang="zh-CN" altLang="en-US" sz="2400" b="1">
                <a:latin typeface="Calibri" panose="020F0502020204030204" charset="0"/>
                <a:ea typeface="微软雅黑" panose="020B0503020204020204" charset="-122"/>
              </a:rPr>
              <a:t>退休一件事</a:t>
            </a:r>
            <a:r>
              <a:rPr lang="en-US" altLang="zh-CN" sz="2400" b="1">
                <a:latin typeface="Calibri" panose="020F0502020204030204" charset="0"/>
                <a:ea typeface="微软雅黑" panose="020B0503020204020204" charset="-122"/>
              </a:rPr>
              <a:t>”</a:t>
            </a:r>
            <a:r>
              <a:rPr lang="zh-CN" altLang="en-US" sz="2400" b="1">
                <a:latin typeface="Calibri" panose="020F0502020204030204" charset="0"/>
                <a:ea typeface="微软雅黑" panose="020B0503020204020204" charset="-122"/>
              </a:rPr>
              <a:t>办事指南</a:t>
            </a:r>
            <a:endParaRPr lang="zh-CN" altLang="en-US" sz="2400">
              <a:latin typeface="Calibri" panose="020F0502020204030204" charset="0"/>
              <a:ea typeface="微软雅黑" panose="020B0503020204020204" charset="-122"/>
            </a:endParaRPr>
          </a:p>
        </p:txBody>
      </p:sp>
      <p:sp>
        <p:nvSpPr>
          <p:cNvPr id="2" name="文本框 1"/>
          <p:cNvSpPr txBox="1"/>
          <p:nvPr/>
        </p:nvSpPr>
        <p:spPr>
          <a:xfrm>
            <a:off x="222250" y="1460500"/>
            <a:ext cx="6500813" cy="7569200"/>
          </a:xfrm>
          <a:prstGeom prst="rect">
            <a:avLst/>
          </a:prstGeom>
          <a:noFill/>
        </p:spPr>
        <p:txBody>
          <a:bodyPr wrap="square" rtlCol="0">
            <a:noAutofit/>
          </a:bodyPr>
          <a:lstStyle/>
          <a:p>
            <a:pPr fontAlgn="auto">
              <a:lnSpc>
                <a:spcPct val="115000"/>
              </a:lnSpc>
            </a:pPr>
            <a:r>
              <a:rPr lang="en-US" altLang="zh-CN" b="1" noProof="1">
                <a:latin typeface="黑体" panose="02010609060101010101" charset="-122"/>
                <a:ea typeface="黑体" panose="02010609060101010101" charset="-122"/>
                <a:cs typeface="+mn-cs"/>
              </a:rPr>
              <a:t>    </a:t>
            </a:r>
            <a:r>
              <a:rPr lang="zh-CN" altLang="en-US" b="1" noProof="1">
                <a:latin typeface="黑体" panose="02010609060101010101" charset="-122"/>
                <a:ea typeface="黑体" panose="02010609060101010101" charset="-122"/>
                <a:cs typeface="+mn-cs"/>
              </a:rPr>
              <a:t>一、基本信息</a:t>
            </a:r>
            <a:endParaRPr lang="zh-CN" altLang="en-US" noProof="1">
              <a:latin typeface="宋体" panose="02010600030101010101" pitchFamily="2" charset="-122"/>
              <a:ea typeface="宋体" panose="02010600030101010101" pitchFamily="2" charset="-122"/>
            </a:endParaRPr>
          </a:p>
          <a:p>
            <a:pPr indent="457200" fontAlgn="auto">
              <a:lnSpc>
                <a:spcPct val="115000"/>
              </a:lnSpc>
            </a:pPr>
            <a:r>
              <a:rPr lang="zh-CN" altLang="en-US" noProof="1">
                <a:latin typeface="宋体" panose="02010600030101010101" pitchFamily="2" charset="-122"/>
                <a:ea typeface="宋体" panose="02010600030101010101" pitchFamily="2" charset="-122"/>
                <a:cs typeface="+mn-cs"/>
              </a:rPr>
              <a:t>（一）事项名称：企业职工“退休一件事”。</a:t>
            </a:r>
            <a:endParaRPr lang="zh-CN" altLang="en-US" noProof="1">
              <a:latin typeface="宋体" panose="02010600030101010101" pitchFamily="2" charset="-122"/>
              <a:ea typeface="宋体" panose="02010600030101010101" pitchFamily="2" charset="-122"/>
            </a:endParaRPr>
          </a:p>
          <a:p>
            <a:pPr indent="457200" fontAlgn="auto">
              <a:lnSpc>
                <a:spcPct val="115000"/>
              </a:lnSpc>
            </a:pPr>
            <a:r>
              <a:rPr lang="zh-CN" altLang="en-US" noProof="1">
                <a:latin typeface="宋体" panose="02010600030101010101" pitchFamily="2" charset="-122"/>
                <a:ea typeface="宋体" panose="02010600030101010101" pitchFamily="2" charset="-122"/>
                <a:cs typeface="+mn-cs"/>
              </a:rPr>
              <a:t>（二）服务对象：自然人。</a:t>
            </a:r>
            <a:endParaRPr lang="zh-CN" altLang="en-US" noProof="1">
              <a:latin typeface="宋体" panose="02010600030101010101" pitchFamily="2" charset="-122"/>
              <a:ea typeface="宋体" panose="02010600030101010101" pitchFamily="2" charset="-122"/>
            </a:endParaRPr>
          </a:p>
          <a:p>
            <a:pPr indent="457200" fontAlgn="auto">
              <a:lnSpc>
                <a:spcPct val="115000"/>
              </a:lnSpc>
            </a:pPr>
            <a:r>
              <a:rPr lang="zh-CN" altLang="en-US" noProof="1">
                <a:latin typeface="宋体" panose="02010600030101010101" pitchFamily="2" charset="-122"/>
                <a:ea typeface="宋体" panose="02010600030101010101" pitchFamily="2" charset="-122"/>
                <a:cs typeface="+mn-cs"/>
              </a:rPr>
              <a:t>（三）办理范围及条件：</a:t>
            </a:r>
            <a:endParaRPr lang="zh-CN" altLang="en-US" noProof="1">
              <a:latin typeface="宋体" panose="02010600030101010101" pitchFamily="2" charset="-122"/>
              <a:ea typeface="宋体" panose="02010600030101010101" pitchFamily="2" charset="-122"/>
            </a:endParaRPr>
          </a:p>
          <a:p>
            <a:pPr indent="457200" fontAlgn="auto">
              <a:lnSpc>
                <a:spcPct val="115000"/>
              </a:lnSpc>
            </a:pPr>
            <a:r>
              <a:rPr lang="en-US" altLang="zh-CN" noProof="1">
                <a:latin typeface="宋体" panose="02010600030101010101" pitchFamily="2" charset="-122"/>
                <a:ea typeface="宋体" panose="02010600030101010101" pitchFamily="2" charset="-122"/>
                <a:cs typeface="+mn-cs"/>
              </a:rPr>
              <a:t>1</a:t>
            </a:r>
            <a:r>
              <a:rPr lang="zh-CN" altLang="en-US" noProof="1">
                <a:latin typeface="宋体" panose="02010600030101010101" pitchFamily="2" charset="-122"/>
                <a:ea typeface="宋体" panose="02010600030101010101" pitchFamily="2" charset="-122"/>
                <a:cs typeface="+mn-cs"/>
              </a:rPr>
              <a:t>、企业职工历史信息审核申请：参加基本养老保险的单位管理人员或社申人员，尚未核定历史信息的，可在达到退休年龄前两个月（含当月）向最后参保地社保经办机构申请核定历史信息。</a:t>
            </a:r>
            <a:endParaRPr lang="zh-CN" altLang="en-US" noProof="1">
              <a:solidFill>
                <a:srgbClr val="FF0000"/>
              </a:solidFill>
              <a:latin typeface="宋体" panose="02010600030101010101" pitchFamily="2" charset="-122"/>
              <a:ea typeface="宋体" panose="02010600030101010101" pitchFamily="2" charset="-122"/>
            </a:endParaRPr>
          </a:p>
          <a:p>
            <a:pPr indent="457200" fontAlgn="auto">
              <a:lnSpc>
                <a:spcPct val="115000"/>
              </a:lnSpc>
            </a:pPr>
            <a:r>
              <a:rPr lang="en-US" altLang="zh-CN" noProof="1">
                <a:latin typeface="宋体" panose="02010600030101010101" pitchFamily="2" charset="-122"/>
                <a:ea typeface="宋体" panose="02010600030101010101" pitchFamily="2" charset="-122"/>
                <a:cs typeface="+mn-cs"/>
              </a:rPr>
              <a:t>2</a:t>
            </a:r>
            <a:r>
              <a:rPr lang="zh-CN" altLang="en-US" noProof="1">
                <a:latin typeface="宋体" panose="02010600030101010101" pitchFamily="2" charset="-122"/>
                <a:ea typeface="宋体" panose="02010600030101010101" pitchFamily="2" charset="-122"/>
                <a:cs typeface="+mn-cs"/>
              </a:rPr>
              <a:t>、企业职工基本养老金申领：申请人同时符合以下条件：达到国家规定的退休年龄及达到法定退休年龄时累计缴费（含视同缴费年限）满</a:t>
            </a:r>
            <a:r>
              <a:rPr lang="en-US" altLang="zh-CN" noProof="1">
                <a:latin typeface="宋体" panose="02010600030101010101" pitchFamily="2" charset="-122"/>
                <a:ea typeface="宋体" panose="02010600030101010101" pitchFamily="2" charset="-122"/>
                <a:cs typeface="+mn-cs"/>
              </a:rPr>
              <a:t>15</a:t>
            </a:r>
            <a:r>
              <a:rPr lang="zh-CN" altLang="en-US" noProof="1">
                <a:latin typeface="宋体" panose="02010600030101010101" pitchFamily="2" charset="-122"/>
                <a:ea typeface="宋体" panose="02010600030101010101" pitchFamily="2" charset="-122"/>
                <a:cs typeface="+mn-cs"/>
              </a:rPr>
              <a:t>年</a:t>
            </a:r>
            <a:r>
              <a:rPr lang="en-US" altLang="zh-CN" noProof="1">
                <a:latin typeface="宋体" panose="02010600030101010101" pitchFamily="2" charset="-122"/>
                <a:ea typeface="宋体" panose="02010600030101010101" pitchFamily="2" charset="-122"/>
                <a:cs typeface="+mn-cs"/>
              </a:rPr>
              <a:t>(</a:t>
            </a:r>
            <a:r>
              <a:rPr lang="zh-CN" altLang="en-US" noProof="1">
                <a:latin typeface="宋体" panose="02010600030101010101" pitchFamily="2" charset="-122"/>
                <a:ea typeface="宋体" panose="02010600030101010101" pitchFamily="2" charset="-122"/>
                <a:cs typeface="+mn-cs"/>
              </a:rPr>
              <a:t>从</a:t>
            </a:r>
            <a:r>
              <a:rPr lang="en-US" altLang="zh-CN" noProof="1">
                <a:latin typeface="宋体" panose="02010600030101010101" pitchFamily="2" charset="-122"/>
                <a:ea typeface="宋体" panose="02010600030101010101" pitchFamily="2" charset="-122"/>
                <a:cs typeface="+mn-cs"/>
              </a:rPr>
              <a:t>2030</a:t>
            </a:r>
            <a:r>
              <a:rPr lang="zh-CN" altLang="en-US" noProof="1">
                <a:latin typeface="宋体" panose="02010600030101010101" pitchFamily="2" charset="-122"/>
                <a:ea typeface="宋体" panose="02010600030101010101" pitchFamily="2" charset="-122"/>
                <a:cs typeface="+mn-cs"/>
              </a:rPr>
              <a:t>年</a:t>
            </a:r>
            <a:r>
              <a:rPr lang="en-US" altLang="zh-CN" noProof="1">
                <a:latin typeface="宋体" panose="02010600030101010101" pitchFamily="2" charset="-122"/>
                <a:ea typeface="宋体" panose="02010600030101010101" pitchFamily="2" charset="-122"/>
                <a:cs typeface="+mn-cs"/>
              </a:rPr>
              <a:t>1</a:t>
            </a:r>
            <a:r>
              <a:rPr lang="zh-CN" altLang="en-US" noProof="1">
                <a:latin typeface="宋体" panose="02010600030101010101" pitchFamily="2" charset="-122"/>
                <a:ea typeface="宋体" panose="02010600030101010101" pitchFamily="2" charset="-122"/>
                <a:cs typeface="+mn-cs"/>
              </a:rPr>
              <a:t>月</a:t>
            </a:r>
            <a:r>
              <a:rPr lang="en-US" altLang="zh-CN" noProof="1">
                <a:latin typeface="宋体" panose="02010600030101010101" pitchFamily="2" charset="-122"/>
                <a:ea typeface="宋体" panose="02010600030101010101" pitchFamily="2" charset="-122"/>
                <a:cs typeface="+mn-cs"/>
              </a:rPr>
              <a:t>1</a:t>
            </a:r>
            <a:r>
              <a:rPr lang="zh-CN" altLang="en-US" noProof="1">
                <a:latin typeface="宋体" panose="02010600030101010101" pitchFamily="2" charset="-122"/>
                <a:ea typeface="宋体" panose="02010600030101010101" pitchFamily="2" charset="-122"/>
                <a:cs typeface="+mn-cs"/>
              </a:rPr>
              <a:t>日起，按照每年提高</a:t>
            </a:r>
            <a:r>
              <a:rPr lang="en-US" altLang="zh-CN" noProof="1">
                <a:latin typeface="宋体" panose="02010600030101010101" pitchFamily="2" charset="-122"/>
                <a:ea typeface="宋体" panose="02010600030101010101" pitchFamily="2" charset="-122"/>
                <a:cs typeface="+mn-cs"/>
              </a:rPr>
              <a:t>6</a:t>
            </a:r>
            <a:r>
              <a:rPr lang="zh-CN" altLang="en-US" noProof="1">
                <a:latin typeface="宋体" panose="02010600030101010101" pitchFamily="2" charset="-122"/>
                <a:ea typeface="宋体" panose="02010600030101010101" pitchFamily="2" charset="-122"/>
                <a:cs typeface="+mn-cs"/>
              </a:rPr>
              <a:t>个月的节奏，将职工按月领取基本养老金的最低缴费年限由</a:t>
            </a:r>
            <a:r>
              <a:rPr lang="en-US" altLang="zh-CN" noProof="1">
                <a:latin typeface="宋体" panose="02010600030101010101" pitchFamily="2" charset="-122"/>
                <a:ea typeface="宋体" panose="02010600030101010101" pitchFamily="2" charset="-122"/>
                <a:cs typeface="+mn-cs"/>
              </a:rPr>
              <a:t>15</a:t>
            </a:r>
            <a:r>
              <a:rPr lang="zh-CN" altLang="en-US" noProof="1">
                <a:latin typeface="宋体" panose="02010600030101010101" pitchFamily="2" charset="-122"/>
                <a:ea typeface="宋体" panose="02010600030101010101" pitchFamily="2" charset="-122"/>
                <a:cs typeface="+mn-cs"/>
              </a:rPr>
              <a:t>年逐步提高至</a:t>
            </a:r>
            <a:r>
              <a:rPr lang="en-US" altLang="zh-CN" noProof="1">
                <a:latin typeface="宋体" panose="02010600030101010101" pitchFamily="2" charset="-122"/>
                <a:ea typeface="宋体" panose="02010600030101010101" pitchFamily="2" charset="-122"/>
                <a:cs typeface="+mn-cs"/>
              </a:rPr>
              <a:t>20</a:t>
            </a:r>
            <a:r>
              <a:rPr lang="zh-CN" altLang="en-US" noProof="1">
                <a:latin typeface="宋体" panose="02010600030101010101" pitchFamily="2" charset="-122"/>
                <a:ea typeface="宋体" panose="02010600030101010101" pitchFamily="2" charset="-122"/>
                <a:cs typeface="+mn-cs"/>
              </a:rPr>
              <a:t>年）。</a:t>
            </a:r>
            <a:endParaRPr lang="zh-CN" altLang="en-US" noProof="1">
              <a:latin typeface="宋体" panose="02010600030101010101" pitchFamily="2" charset="-122"/>
              <a:ea typeface="宋体" panose="02010600030101010101" pitchFamily="2" charset="-122"/>
            </a:endParaRPr>
          </a:p>
          <a:p>
            <a:pPr indent="457200" fontAlgn="auto">
              <a:lnSpc>
                <a:spcPct val="115000"/>
              </a:lnSpc>
            </a:pPr>
            <a:r>
              <a:rPr lang="en-US" altLang="zh-CN" noProof="1">
                <a:latin typeface="宋体" panose="02010600030101010101" pitchFamily="2" charset="-122"/>
                <a:ea typeface="宋体" panose="02010600030101010101" pitchFamily="2" charset="-122"/>
                <a:cs typeface="+mn-cs"/>
                <a:sym typeface="+mn-ea"/>
              </a:rPr>
              <a:t>3</a:t>
            </a:r>
            <a:r>
              <a:rPr lang="zh-CN" altLang="en-US" noProof="1">
                <a:latin typeface="宋体" panose="02010600030101010101" pitchFamily="2" charset="-122"/>
                <a:ea typeface="宋体" panose="02010600030101010101" pitchFamily="2" charset="-122"/>
                <a:cs typeface="+mn-cs"/>
                <a:sym typeface="+mn-ea"/>
              </a:rPr>
              <a:t>、企业职工从事特殊工种提前退休申请：申请人</a:t>
            </a:r>
            <a:r>
              <a:rPr lang="zh-CN" altLang="en-US" noProof="1">
                <a:latin typeface="宋体" panose="02010600030101010101" pitchFamily="2" charset="-122"/>
                <a:ea typeface="宋体" panose="02010600030101010101" pitchFamily="2" charset="-122"/>
                <a:cs typeface="+mn-cs"/>
              </a:rPr>
              <a:t>曾从事符合国家和省有关规定的特繁、高空、高（低）温、井下、有毒有害</a:t>
            </a:r>
            <a:r>
              <a:rPr lang="en-US" altLang="zh-CN" noProof="1">
                <a:latin typeface="宋体" panose="02010600030101010101" pitchFamily="2" charset="-122"/>
                <a:ea typeface="宋体" panose="02010600030101010101" pitchFamily="2" charset="-122"/>
                <a:cs typeface="+mn-cs"/>
              </a:rPr>
              <a:t>5</a:t>
            </a:r>
            <a:r>
              <a:rPr lang="zh-CN" altLang="en-US" noProof="1">
                <a:latin typeface="宋体" panose="02010600030101010101" pitchFamily="2" charset="-122"/>
                <a:ea typeface="宋体" panose="02010600030101010101" pitchFamily="2" charset="-122"/>
                <a:cs typeface="+mn-cs"/>
              </a:rPr>
              <a:t>类特殊工种，达到国家规定的提前退休条件及符合延迟法定退休年龄改革后的特殊工种提前退休年龄要求（从事有毒有害工种累计满</a:t>
            </a:r>
            <a:r>
              <a:rPr lang="en-US" altLang="zh-CN" noProof="1">
                <a:latin typeface="宋体" panose="02010600030101010101" pitchFamily="2" charset="-122"/>
                <a:ea typeface="宋体" panose="02010600030101010101" pitchFamily="2" charset="-122"/>
                <a:cs typeface="+mn-cs"/>
              </a:rPr>
              <a:t>8</a:t>
            </a:r>
            <a:r>
              <a:rPr lang="zh-CN" altLang="en-US" noProof="1">
                <a:latin typeface="宋体" panose="02010600030101010101" pitchFamily="2" charset="-122"/>
                <a:ea typeface="宋体" panose="02010600030101010101" pitchFamily="2" charset="-122"/>
                <a:cs typeface="+mn-cs"/>
              </a:rPr>
              <a:t>年，或从事井下工种累计满</a:t>
            </a:r>
            <a:r>
              <a:rPr lang="en-US" altLang="zh-CN" noProof="1">
                <a:latin typeface="宋体" panose="02010600030101010101" pitchFamily="2" charset="-122"/>
                <a:ea typeface="宋体" panose="02010600030101010101" pitchFamily="2" charset="-122"/>
                <a:cs typeface="+mn-cs"/>
              </a:rPr>
              <a:t>9</a:t>
            </a:r>
            <a:r>
              <a:rPr lang="zh-CN" altLang="en-US" noProof="1">
                <a:latin typeface="宋体" panose="02010600030101010101" pitchFamily="2" charset="-122"/>
                <a:ea typeface="宋体" panose="02010600030101010101" pitchFamily="2" charset="-122"/>
                <a:cs typeface="+mn-cs"/>
              </a:rPr>
              <a:t>年，或从事高低温工种累计满</a:t>
            </a:r>
            <a:r>
              <a:rPr lang="en-US" altLang="zh-CN" noProof="1">
                <a:latin typeface="宋体" panose="02010600030101010101" pitchFamily="2" charset="-122"/>
                <a:ea typeface="宋体" panose="02010600030101010101" pitchFamily="2" charset="-122"/>
                <a:cs typeface="+mn-cs"/>
              </a:rPr>
              <a:t>9</a:t>
            </a:r>
            <a:r>
              <a:rPr lang="zh-CN" altLang="en-US" noProof="1">
                <a:latin typeface="宋体" panose="02010600030101010101" pitchFamily="2" charset="-122"/>
                <a:ea typeface="宋体" panose="02010600030101010101" pitchFamily="2" charset="-122"/>
                <a:cs typeface="+mn-cs"/>
              </a:rPr>
              <a:t>年，或从事高空工种累计满</a:t>
            </a:r>
            <a:r>
              <a:rPr lang="en-US" altLang="zh-CN" noProof="1">
                <a:latin typeface="宋体" panose="02010600030101010101" pitchFamily="2" charset="-122"/>
                <a:ea typeface="宋体" panose="02010600030101010101" pitchFamily="2" charset="-122"/>
                <a:cs typeface="+mn-cs"/>
              </a:rPr>
              <a:t>10</a:t>
            </a:r>
            <a:r>
              <a:rPr lang="zh-CN" altLang="en-US" noProof="1">
                <a:latin typeface="宋体" panose="02010600030101010101" pitchFamily="2" charset="-122"/>
                <a:ea typeface="宋体" panose="02010600030101010101" pitchFamily="2" charset="-122"/>
                <a:cs typeface="+mn-cs"/>
              </a:rPr>
              <a:t>年，或从事特别繁重体力劳动工种累计满</a:t>
            </a:r>
            <a:r>
              <a:rPr lang="en-US" altLang="zh-CN" noProof="1">
                <a:latin typeface="宋体" panose="02010600030101010101" pitchFamily="2" charset="-122"/>
                <a:ea typeface="宋体" panose="02010600030101010101" pitchFamily="2" charset="-122"/>
                <a:cs typeface="+mn-cs"/>
              </a:rPr>
              <a:t>10</a:t>
            </a:r>
            <a:r>
              <a:rPr lang="zh-CN" altLang="en-US" noProof="1">
                <a:latin typeface="宋体" panose="02010600030101010101" pitchFamily="2" charset="-122"/>
                <a:ea typeface="宋体" panose="02010600030101010101" pitchFamily="2" charset="-122"/>
                <a:cs typeface="+mn-cs"/>
              </a:rPr>
              <a:t>年</a:t>
            </a:r>
            <a:r>
              <a:rPr lang="en-US" altLang="zh-CN" noProof="1">
                <a:latin typeface="宋体" panose="02010600030101010101" pitchFamily="2" charset="-122"/>
                <a:ea typeface="宋体" panose="02010600030101010101" pitchFamily="2" charset="-122"/>
                <a:cs typeface="+mn-cs"/>
              </a:rPr>
              <a:t>,</a:t>
            </a:r>
            <a:r>
              <a:rPr lang="zh-CN" altLang="en-US" noProof="1">
                <a:latin typeface="宋体" panose="02010600030101010101" pitchFamily="2" charset="-122"/>
                <a:ea typeface="宋体" panose="02010600030101010101" pitchFamily="2" charset="-122"/>
                <a:cs typeface="+mn-cs"/>
              </a:rPr>
              <a:t>不同类型的特殊工种年限不能合并计算</a:t>
            </a:r>
            <a:r>
              <a:rPr lang="en-US" altLang="zh-CN" noProof="1">
                <a:latin typeface="宋体" panose="02010600030101010101" pitchFamily="2" charset="-122"/>
                <a:ea typeface="宋体" panose="02010600030101010101" pitchFamily="2" charset="-122"/>
                <a:cs typeface="+mn-cs"/>
              </a:rPr>
              <a:t>;</a:t>
            </a:r>
            <a:r>
              <a:rPr lang="en-US" altLang="zh-CN" noProof="1">
                <a:latin typeface="宋体" panose="02010600030101010101" pitchFamily="2" charset="-122"/>
                <a:ea typeface="宋体" panose="02010600030101010101" pitchFamily="2" charset="-122"/>
                <a:cs typeface="+mn-cs"/>
                <a:sym typeface="+mn-ea"/>
              </a:rPr>
              <a:t>2025</a:t>
            </a:r>
            <a:r>
              <a:rPr lang="zh-CN" altLang="en-US" noProof="1">
                <a:latin typeface="宋体" panose="02010600030101010101" pitchFamily="2" charset="-122"/>
                <a:ea typeface="宋体" panose="02010600030101010101" pitchFamily="2" charset="-122"/>
                <a:cs typeface="+mn-cs"/>
                <a:sym typeface="+mn-ea"/>
              </a:rPr>
              <a:t>年</a:t>
            </a:r>
            <a:r>
              <a:rPr lang="en-US" altLang="zh-CN" noProof="1">
                <a:latin typeface="宋体" panose="02010600030101010101" pitchFamily="2" charset="-122"/>
                <a:ea typeface="宋体" panose="02010600030101010101" pitchFamily="2" charset="-122"/>
                <a:cs typeface="+mn-cs"/>
                <a:sym typeface="+mn-ea"/>
              </a:rPr>
              <a:t>1</a:t>
            </a:r>
            <a:r>
              <a:rPr lang="zh-CN" altLang="en-US" noProof="1">
                <a:latin typeface="宋体" panose="02010600030101010101" pitchFamily="2" charset="-122"/>
                <a:ea typeface="宋体" panose="02010600030101010101" pitchFamily="2" charset="-122"/>
                <a:cs typeface="+mn-cs"/>
                <a:sym typeface="+mn-ea"/>
              </a:rPr>
              <a:t>月</a:t>
            </a:r>
            <a:r>
              <a:rPr lang="en-US" altLang="zh-CN" noProof="1">
                <a:latin typeface="宋体" panose="02010600030101010101" pitchFamily="2" charset="-122"/>
                <a:ea typeface="宋体" panose="02010600030101010101" pitchFamily="2" charset="-122"/>
                <a:cs typeface="+mn-cs"/>
                <a:sym typeface="+mn-ea"/>
              </a:rPr>
              <a:t>1</a:t>
            </a:r>
            <a:r>
              <a:rPr lang="zh-CN" altLang="en-US" noProof="1">
                <a:latin typeface="宋体" panose="02010600030101010101" pitchFamily="2" charset="-122"/>
                <a:ea typeface="宋体" panose="02010600030101010101" pitchFamily="2" charset="-122"/>
                <a:cs typeface="+mn-cs"/>
                <a:sym typeface="+mn-ea"/>
              </a:rPr>
              <a:t>日起，原退休年龄为</a:t>
            </a:r>
            <a:r>
              <a:rPr lang="en-US" altLang="zh-CN" noProof="1">
                <a:latin typeface="宋体" panose="02010600030101010101" pitchFamily="2" charset="-122"/>
                <a:ea typeface="宋体" panose="02010600030101010101" pitchFamily="2" charset="-122"/>
                <a:cs typeface="+mn-cs"/>
                <a:sym typeface="+mn-ea"/>
              </a:rPr>
              <a:t>55</a:t>
            </a:r>
            <a:r>
              <a:rPr lang="zh-CN" altLang="en-US" noProof="1">
                <a:latin typeface="宋体" panose="02010600030101010101" pitchFamily="2" charset="-122"/>
                <a:ea typeface="宋体" panose="02010600030101010101" pitchFamily="2" charset="-122"/>
                <a:cs typeface="+mn-cs"/>
                <a:sym typeface="+mn-ea"/>
              </a:rPr>
              <a:t>岁的男职工，每</a:t>
            </a:r>
            <a:r>
              <a:rPr lang="en-US" altLang="zh-CN" noProof="1">
                <a:latin typeface="宋体" panose="02010600030101010101" pitchFamily="2" charset="-122"/>
                <a:ea typeface="宋体" panose="02010600030101010101" pitchFamily="2" charset="-122"/>
                <a:cs typeface="+mn-cs"/>
                <a:sym typeface="+mn-ea"/>
              </a:rPr>
              <a:t>4</a:t>
            </a:r>
            <a:r>
              <a:rPr lang="zh-CN" altLang="en-US" noProof="1">
                <a:latin typeface="宋体" panose="02010600030101010101" pitchFamily="2" charset="-122"/>
                <a:ea typeface="宋体" panose="02010600030101010101" pitchFamily="2" charset="-122"/>
                <a:cs typeface="+mn-cs"/>
                <a:sym typeface="+mn-ea"/>
              </a:rPr>
              <a:t>个月延迟</a:t>
            </a:r>
            <a:r>
              <a:rPr lang="en-US" altLang="zh-CN" noProof="1">
                <a:latin typeface="宋体" panose="02010600030101010101" pitchFamily="2" charset="-122"/>
                <a:ea typeface="宋体" panose="02010600030101010101" pitchFamily="2" charset="-122"/>
                <a:cs typeface="+mn-cs"/>
                <a:sym typeface="+mn-ea"/>
              </a:rPr>
              <a:t>1</a:t>
            </a:r>
            <a:r>
              <a:rPr lang="zh-CN" altLang="en-US" noProof="1">
                <a:latin typeface="宋体" panose="02010600030101010101" pitchFamily="2" charset="-122"/>
                <a:ea typeface="宋体" panose="02010600030101010101" pitchFamily="2" charset="-122"/>
                <a:cs typeface="+mn-cs"/>
                <a:sym typeface="+mn-ea"/>
              </a:rPr>
              <a:t>个月，逐步延迟至</a:t>
            </a:r>
            <a:r>
              <a:rPr lang="en-US" altLang="zh-CN" noProof="1">
                <a:latin typeface="宋体" panose="02010600030101010101" pitchFamily="2" charset="-122"/>
                <a:ea typeface="宋体" panose="02010600030101010101" pitchFamily="2" charset="-122"/>
                <a:cs typeface="+mn-cs"/>
                <a:sym typeface="+mn-ea"/>
              </a:rPr>
              <a:t>58</a:t>
            </a:r>
            <a:r>
              <a:rPr lang="zh-CN" altLang="en-US" noProof="1">
                <a:latin typeface="宋体" panose="02010600030101010101" pitchFamily="2" charset="-122"/>
                <a:ea typeface="宋体" panose="02010600030101010101" pitchFamily="2" charset="-122"/>
                <a:cs typeface="+mn-cs"/>
                <a:sym typeface="+mn-ea"/>
              </a:rPr>
              <a:t>周岁；原</a:t>
            </a:r>
            <a:r>
              <a:rPr lang="en-US" altLang="zh-CN" noProof="1">
                <a:latin typeface="宋体" panose="02010600030101010101" pitchFamily="2" charset="-122"/>
                <a:ea typeface="宋体" panose="02010600030101010101" pitchFamily="2" charset="-122"/>
                <a:cs typeface="+mn-cs"/>
                <a:sym typeface="+mn-ea"/>
              </a:rPr>
              <a:t>45</a:t>
            </a:r>
            <a:r>
              <a:rPr lang="zh-CN" altLang="en-US" noProof="1">
                <a:latin typeface="宋体" panose="02010600030101010101" pitchFamily="2" charset="-122"/>
                <a:ea typeface="宋体" panose="02010600030101010101" pitchFamily="2" charset="-122"/>
                <a:cs typeface="+mn-cs"/>
                <a:sym typeface="+mn-ea"/>
              </a:rPr>
              <a:t>岁的女职工，每</a:t>
            </a:r>
            <a:r>
              <a:rPr lang="en-US" altLang="zh-CN" noProof="1">
                <a:latin typeface="宋体" panose="02010600030101010101" pitchFamily="2" charset="-122"/>
                <a:ea typeface="宋体" panose="02010600030101010101" pitchFamily="2" charset="-122"/>
                <a:cs typeface="+mn-cs"/>
                <a:sym typeface="+mn-ea"/>
              </a:rPr>
              <a:t>2</a:t>
            </a:r>
            <a:r>
              <a:rPr lang="zh-CN" altLang="en-US" noProof="1">
                <a:latin typeface="宋体" panose="02010600030101010101" pitchFamily="2" charset="-122"/>
                <a:ea typeface="宋体" panose="02010600030101010101" pitchFamily="2" charset="-122"/>
                <a:cs typeface="+mn-cs"/>
                <a:sym typeface="+mn-ea"/>
              </a:rPr>
              <a:t>个月延迟</a:t>
            </a:r>
            <a:r>
              <a:rPr lang="en-US" altLang="zh-CN" noProof="1">
                <a:latin typeface="宋体" panose="02010600030101010101" pitchFamily="2" charset="-122"/>
                <a:ea typeface="宋体" panose="02010600030101010101" pitchFamily="2" charset="-122"/>
                <a:cs typeface="+mn-cs"/>
                <a:sym typeface="+mn-ea"/>
              </a:rPr>
              <a:t>1</a:t>
            </a:r>
            <a:r>
              <a:rPr lang="zh-CN" altLang="en-US" noProof="1">
                <a:latin typeface="宋体" panose="02010600030101010101" pitchFamily="2" charset="-122"/>
                <a:ea typeface="宋体" panose="02010600030101010101" pitchFamily="2" charset="-122"/>
                <a:cs typeface="+mn-cs"/>
                <a:sym typeface="+mn-ea"/>
              </a:rPr>
              <a:t>个月，逐步延迟至</a:t>
            </a:r>
            <a:r>
              <a:rPr lang="en-US" altLang="zh-CN" noProof="1">
                <a:latin typeface="宋体" panose="02010600030101010101" pitchFamily="2" charset="-122"/>
                <a:ea typeface="宋体" panose="02010600030101010101" pitchFamily="2" charset="-122"/>
                <a:cs typeface="+mn-cs"/>
                <a:sym typeface="+mn-ea"/>
              </a:rPr>
              <a:t>50</a:t>
            </a:r>
            <a:r>
              <a:rPr lang="zh-CN" altLang="en-US" noProof="1">
                <a:latin typeface="宋体" panose="02010600030101010101" pitchFamily="2" charset="-122"/>
                <a:ea typeface="宋体" panose="02010600030101010101" pitchFamily="2" charset="-122"/>
                <a:cs typeface="+mn-cs"/>
                <a:sym typeface="+mn-ea"/>
              </a:rPr>
              <a:t>岁</a:t>
            </a:r>
            <a:r>
              <a:rPr lang="zh-CN" altLang="en-US" noProof="1">
                <a:latin typeface="宋体" panose="02010600030101010101" pitchFamily="2" charset="-122"/>
                <a:ea typeface="宋体" panose="02010600030101010101" pitchFamily="2" charset="-122"/>
                <a:cs typeface="+mn-cs"/>
              </a:rPr>
              <a:t>），可申请特殊工种提前退休审批手续。</a:t>
            </a:r>
            <a:endParaRPr lang="zh-CN" altLang="en-US" noProof="1">
              <a:latin typeface="宋体" panose="02010600030101010101" pitchFamily="2" charset="-122"/>
              <a:ea typeface="宋体" panose="02010600030101010101" pitchFamily="2" charset="-122"/>
            </a:endParaRPr>
          </a:p>
          <a:p>
            <a:pPr indent="457200" fontAlgn="auto">
              <a:lnSpc>
                <a:spcPct val="130000"/>
              </a:lnSpc>
            </a:pPr>
            <a:endParaRPr lang="zh-CN" altLang="en-US" noProof="1">
              <a:latin typeface="宋体" panose="02010600030101010101" pitchFamily="2" charset="-122"/>
              <a:ea typeface="宋体" panose="02010600030101010101" pitchFamily="2" charset="-122"/>
            </a:endParaRPr>
          </a:p>
        </p:txBody>
      </p:sp>
      <p:pic>
        <p:nvPicPr>
          <p:cNvPr id="2055" name="图片 2" descr="0689e933-303e-4f38-86fe-417d9ae4f2ab"/>
          <p:cNvPicPr>
            <a:picLocks noChangeAspect="1"/>
          </p:cNvPicPr>
          <p:nvPr/>
        </p:nvPicPr>
        <p:blipFill>
          <a:blip r:embed="rId2"/>
          <a:stretch>
            <a:fillRect/>
          </a:stretch>
        </p:blipFill>
        <p:spPr>
          <a:xfrm>
            <a:off x="5284788" y="1467168"/>
            <a:ext cx="1220787" cy="1222375"/>
          </a:xfrm>
          <a:prstGeom prst="rect">
            <a:avLst/>
          </a:prstGeom>
          <a:noFill/>
          <a:ln w="9525">
            <a:noFill/>
          </a:ln>
        </p:spPr>
      </p:pic>
      <p:sp>
        <p:nvSpPr>
          <p:cNvPr id="3" name="文本框 10"/>
          <p:cNvSpPr txBox="1"/>
          <p:nvPr/>
        </p:nvSpPr>
        <p:spPr>
          <a:xfrm>
            <a:off x="80010" y="570865"/>
            <a:ext cx="1117600" cy="320675"/>
          </a:xfrm>
          <a:prstGeom prst="rect">
            <a:avLst/>
          </a:prstGeom>
          <a:noFill/>
          <a:ln w="9525">
            <a:noFill/>
          </a:ln>
        </p:spPr>
        <p:txBody>
          <a:bodyPr wrap="square" anchor="t" anchorCtr="0"/>
          <a:p>
            <a:pPr algn="ctr"/>
            <a:r>
              <a:rPr lang="zh-CN" altLang="en-US" sz="1800">
                <a:latin typeface="方正小标宋简体" panose="02010601030101010101" charset="-122"/>
                <a:ea typeface="方正小标宋简体" panose="02010601030101010101" charset="-122"/>
                <a:cs typeface="方正小标宋简体" panose="02010601030101010101" charset="-122"/>
              </a:rPr>
              <a:t>附件</a:t>
            </a:r>
            <a:r>
              <a:rPr lang="en-US" altLang="zh-CN" sz="1800">
                <a:latin typeface="方正小标宋简体" panose="02010601030101010101" charset="-122"/>
                <a:ea typeface="方正小标宋简体" panose="02010601030101010101" charset="-122"/>
                <a:cs typeface="方正小标宋简体" panose="02010601030101010101" charset="-122"/>
              </a:rPr>
              <a:t>1</a:t>
            </a:r>
            <a:endParaRPr lang="en-US" altLang="zh-CN" sz="1800">
              <a:latin typeface="方正小标宋简体" panose="02010601030101010101" charset="-122"/>
              <a:ea typeface="方正小标宋简体" panose="02010601030101010101" charset="-122"/>
              <a:cs typeface="方正小标宋简体" panose="0201060103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0"/>
            <a:ext cx="6865938" cy="569913"/>
          </a:xfrm>
          <a:prstGeom prst="rect">
            <a:avLst/>
          </a:prstGeom>
          <a:solidFill>
            <a:srgbClr val="00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 name="文本框 6"/>
          <p:cNvSpPr txBox="1"/>
          <p:nvPr/>
        </p:nvSpPr>
        <p:spPr>
          <a:xfrm>
            <a:off x="739775" y="131763"/>
            <a:ext cx="2882900" cy="306705"/>
          </a:xfrm>
          <a:prstGeom prst="rect">
            <a:avLst/>
          </a:prstGeom>
          <a:noFill/>
        </p:spPr>
        <p:txBody>
          <a:bodyPr wrap="square" rtlCol="0">
            <a:spAutoFit/>
          </a:bodyPr>
          <a:lstStyle/>
          <a:p>
            <a:pPr fontAlgn="auto"/>
            <a:r>
              <a:rPr lang="zh-CN" altLang="en-US" sz="1400" b="1" spc="200" noProof="1">
                <a:solidFill>
                  <a:schemeClr val="bg1"/>
                </a:solidFill>
                <a:latin typeface="微软雅黑" panose="020B0503020204020204" charset="-122"/>
                <a:ea typeface="微软雅黑" panose="020B0503020204020204" charset="-122"/>
                <a:cs typeface="+mn-cs"/>
                <a:sym typeface="+mn-ea"/>
              </a:rPr>
              <a:t>鹤山市社会保险基金管理局</a:t>
            </a:r>
            <a:endParaRPr lang="zh-CN" altLang="en-US" sz="1400" b="1" spc="200" noProof="1">
              <a:solidFill>
                <a:schemeClr val="bg1"/>
              </a:solidFill>
              <a:latin typeface="微软雅黑" panose="020B0503020204020204" charset="-122"/>
              <a:ea typeface="微软雅黑" panose="020B0503020204020204" charset="-122"/>
            </a:endParaRPr>
          </a:p>
        </p:txBody>
      </p:sp>
      <p:sp>
        <p:nvSpPr>
          <p:cNvPr id="9" name="矩形 8"/>
          <p:cNvSpPr/>
          <p:nvPr/>
        </p:nvSpPr>
        <p:spPr>
          <a:xfrm>
            <a:off x="-7937" y="9332913"/>
            <a:ext cx="6865938" cy="569913"/>
          </a:xfrm>
          <a:prstGeom prst="rect">
            <a:avLst/>
          </a:prstGeom>
          <a:solidFill>
            <a:srgbClr val="00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076" name="文本框 9"/>
          <p:cNvSpPr txBox="1"/>
          <p:nvPr/>
        </p:nvSpPr>
        <p:spPr>
          <a:xfrm>
            <a:off x="222250" y="956945"/>
            <a:ext cx="6489700" cy="7650163"/>
          </a:xfrm>
          <a:prstGeom prst="rect">
            <a:avLst/>
          </a:prstGeom>
          <a:noFill/>
          <a:ln w="9525">
            <a:noFill/>
          </a:ln>
        </p:spPr>
        <p:txBody>
          <a:bodyPr wrap="square" anchor="t" anchorCtr="0"/>
          <a:p>
            <a:pPr indent="457200">
              <a:lnSpc>
                <a:spcPct val="130000"/>
              </a:lnSpc>
            </a:pPr>
            <a:r>
              <a:rPr lang="en-US" altLang="zh-CN" dirty="0">
                <a:latin typeface="宋体" panose="02010600030101010101" pitchFamily="2" charset="-122"/>
                <a:ea typeface="宋体" panose="02010600030101010101" pitchFamily="2" charset="-122"/>
              </a:rPr>
              <a:t> 4</a:t>
            </a:r>
            <a:r>
              <a:rPr lang="zh-CN" altLang="en-US" dirty="0">
                <a:latin typeface="宋体" panose="02010600030101010101" pitchFamily="2" charset="-122"/>
                <a:ea typeface="宋体" panose="02010600030101010101" pitchFamily="2" charset="-122"/>
              </a:rPr>
              <a:t>、离休、退休提取（住房公积金）：申请人退休或达到法定退休年龄，住房公积金账户已封存。</a:t>
            </a:r>
            <a:endParaRPr lang="zh-CN" altLang="en-US" dirty="0">
              <a:latin typeface="宋体" panose="02010600030101010101" pitchFamily="2" charset="-122"/>
              <a:ea typeface="宋体" panose="02010600030101010101" pitchFamily="2" charset="-122"/>
            </a:endParaRPr>
          </a:p>
          <a:p>
            <a:pPr indent="457200">
              <a:lnSpc>
                <a:spcPct val="130000"/>
              </a:lnSpc>
            </a:pPr>
            <a:r>
              <a:rPr lang="en-US" altLang="zh-CN" dirty="0">
                <a:latin typeface="宋体" panose="02010600030101010101" pitchFamily="2" charset="-122"/>
                <a:ea typeface="宋体" panose="02010600030101010101" pitchFamily="2" charset="-122"/>
              </a:rPr>
              <a:t> 5</a:t>
            </a:r>
            <a:r>
              <a:rPr lang="zh-CN" altLang="en-US" dirty="0">
                <a:latin typeface="宋体" panose="02010600030101010101" pitchFamily="2" charset="-122"/>
                <a:ea typeface="宋体" panose="02010600030101010101" pitchFamily="2" charset="-122"/>
              </a:rPr>
              <a:t>、职工参保登记（职工医保退休待遇核定）：达到法定退休年龄</a:t>
            </a:r>
            <a:r>
              <a:rPr lang="zh-CN" altLang="en-US">
                <a:latin typeface="宋体" panose="02010600030101010101" pitchFamily="2" charset="-122"/>
                <a:ea typeface="宋体" panose="02010600030101010101" pitchFamily="2" charset="-122"/>
              </a:rPr>
              <a:t>和</a:t>
            </a:r>
            <a:r>
              <a:rPr lang="zh-CN" altLang="en-US" dirty="0">
                <a:latin typeface="宋体" panose="02010600030101010101" pitchFamily="2" charset="-122"/>
                <a:ea typeface="宋体" panose="02010600030101010101" pitchFamily="2" charset="-122"/>
              </a:rPr>
              <a:t>本市职工医保最低累计缴费年限（详见《办法》第十七条），符合在江门市享受职工基本医疗保险退休人员待遇的参保人。</a:t>
            </a:r>
            <a:endParaRPr lang="zh-CN" altLang="en-US" dirty="0">
              <a:latin typeface="宋体" panose="02010600030101010101" pitchFamily="2" charset="-122"/>
              <a:ea typeface="宋体" panose="02010600030101010101" pitchFamily="2" charset="-122"/>
            </a:endParaRPr>
          </a:p>
          <a:p>
            <a:pPr indent="457200">
              <a:lnSpc>
                <a:spcPct val="130000"/>
              </a:lnSpc>
            </a:pPr>
            <a:r>
              <a:rPr lang="zh-CN" altLang="en-US" dirty="0">
                <a:latin typeface="宋体" panose="02010600030101010101" pitchFamily="2" charset="-122"/>
                <a:ea typeface="宋体" panose="02010600030101010101" pitchFamily="2" charset="-122"/>
                <a:sym typeface="微软雅黑" panose="020B0503020204020204" charset="-122"/>
              </a:rPr>
              <a:t>《江门市基本医疗保险管理办法》第十七条规定：</a:t>
            </a:r>
            <a:r>
              <a:rPr lang="zh-CN" altLang="en-US" dirty="0">
                <a:latin typeface="宋体" panose="02010600030101010101" pitchFamily="2" charset="-122"/>
                <a:ea typeface="宋体" panose="02010600030101010101" pitchFamily="2" charset="-122"/>
              </a:rPr>
              <a:t>逐年调整本市职工医保最低累计缴费年限，到2030 年 1 月 1 日起，统一为男职工 30 年，女职工 25 年。职工医保参保人累计缴费年限满足下列情况并达到法定退休年龄后不再缴费，终身享受基本医疗保险待遇：</a:t>
            </a:r>
            <a:endParaRPr lang="zh-CN" altLang="en-US" dirty="0">
              <a:latin typeface="宋体" panose="02010600030101010101" pitchFamily="2" charset="-122"/>
              <a:ea typeface="宋体" panose="02010600030101010101" pitchFamily="2" charset="-122"/>
            </a:endParaRPr>
          </a:p>
          <a:p>
            <a:pPr indent="457200">
              <a:lnSpc>
                <a:spcPct val="130000"/>
              </a:lnSpc>
            </a:pPr>
            <a:r>
              <a:rPr lang="zh-CN" altLang="en-US" dirty="0">
                <a:latin typeface="宋体" panose="02010600030101010101" pitchFamily="2" charset="-122"/>
                <a:ea typeface="宋体" panose="02010600030101010101" pitchFamily="2" charset="-122"/>
              </a:rPr>
              <a:t>（一）没有异地职工医保缴费历史转入并满足下列条件的：</a:t>
            </a:r>
            <a:endParaRPr lang="zh-CN" altLang="en-US" dirty="0">
              <a:latin typeface="宋体" panose="02010600030101010101" pitchFamily="2" charset="-122"/>
              <a:ea typeface="宋体" panose="02010600030101010101" pitchFamily="2" charset="-122"/>
            </a:endParaRPr>
          </a:p>
          <a:p>
            <a:pPr indent="457200">
              <a:lnSpc>
                <a:spcPct val="130000"/>
              </a:lnSpc>
            </a:pPr>
            <a:r>
              <a:rPr lang="zh-CN" altLang="en-US"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sym typeface="微软雅黑" panose="020B0503020204020204" charset="-122"/>
              </a:rPr>
              <a:t>1</a:t>
            </a:r>
            <a:r>
              <a:rPr lang="zh-CN" altLang="en-US" dirty="0">
                <a:latin typeface="宋体" panose="02010600030101010101" pitchFamily="2" charset="-122"/>
                <a:ea typeface="宋体" panose="02010600030101010101" pitchFamily="2" charset="-122"/>
              </a:rPr>
              <a:t>）2018 年 1 月 1 日前参加过本市职工医保（含同时参加本市基本医疗保险一档和二档的）的参保人，在以下年度达到法定退休年龄，终身享受待遇的最低累计缴费年限为：</a:t>
            </a:r>
            <a:endParaRPr lang="zh-CN" altLang="en-US" dirty="0">
              <a:latin typeface="宋体" panose="02010600030101010101" pitchFamily="2" charset="-122"/>
              <a:ea typeface="宋体" panose="02010600030101010101" pitchFamily="2" charset="-122"/>
            </a:endParaRPr>
          </a:p>
          <a:p>
            <a:pPr indent="457200">
              <a:lnSpc>
                <a:spcPct val="130000"/>
              </a:lnSpc>
            </a:pPr>
            <a:r>
              <a:rPr lang="zh-CN" altLang="en-US" dirty="0">
                <a:latin typeface="宋体" panose="02010600030101010101" pitchFamily="2" charset="-122"/>
                <a:ea typeface="宋体" panose="02010600030101010101" pitchFamily="2" charset="-122"/>
              </a:rPr>
              <a:t>2024 年、2025 年：男职工为 20 年，女职工为 20 年；</a:t>
            </a:r>
            <a:endParaRPr lang="zh-CN" altLang="en-US" dirty="0">
              <a:latin typeface="宋体" panose="02010600030101010101" pitchFamily="2" charset="-122"/>
              <a:ea typeface="宋体" panose="02010600030101010101" pitchFamily="2" charset="-122"/>
            </a:endParaRPr>
          </a:p>
          <a:p>
            <a:pPr indent="457200">
              <a:lnSpc>
                <a:spcPct val="130000"/>
              </a:lnSpc>
            </a:pPr>
            <a:r>
              <a:rPr lang="zh-CN" altLang="en-US" dirty="0">
                <a:latin typeface="宋体" panose="02010600030101010101" pitchFamily="2" charset="-122"/>
                <a:ea typeface="宋体" panose="02010600030101010101" pitchFamily="2" charset="-122"/>
              </a:rPr>
              <a:t>2026 年：男职工为 22 年，女职工为 21 年；</a:t>
            </a:r>
            <a:endParaRPr lang="zh-CN" altLang="en-US" dirty="0">
              <a:latin typeface="宋体" panose="02010600030101010101" pitchFamily="2" charset="-122"/>
              <a:ea typeface="宋体" panose="02010600030101010101" pitchFamily="2" charset="-122"/>
            </a:endParaRPr>
          </a:p>
          <a:p>
            <a:pPr indent="457200">
              <a:lnSpc>
                <a:spcPct val="130000"/>
              </a:lnSpc>
            </a:pPr>
            <a:r>
              <a:rPr lang="zh-CN" altLang="en-US" dirty="0">
                <a:latin typeface="宋体" panose="02010600030101010101" pitchFamily="2" charset="-122"/>
                <a:ea typeface="宋体" panose="02010600030101010101" pitchFamily="2" charset="-122"/>
              </a:rPr>
              <a:t>2027 年：男职工为 24 年，女职工为 22 年；</a:t>
            </a:r>
            <a:endParaRPr lang="zh-CN" altLang="en-US" dirty="0">
              <a:latin typeface="宋体" panose="02010600030101010101" pitchFamily="2" charset="-122"/>
              <a:ea typeface="宋体" panose="02010600030101010101" pitchFamily="2" charset="-122"/>
            </a:endParaRPr>
          </a:p>
          <a:p>
            <a:pPr indent="457200">
              <a:lnSpc>
                <a:spcPct val="130000"/>
              </a:lnSpc>
            </a:pPr>
            <a:r>
              <a:rPr lang="zh-CN" altLang="en-US" dirty="0">
                <a:latin typeface="宋体" panose="02010600030101010101" pitchFamily="2" charset="-122"/>
                <a:ea typeface="宋体" panose="02010600030101010101" pitchFamily="2" charset="-122"/>
              </a:rPr>
              <a:t>2028 年：男职工为 26 年，女职工为 23 年；</a:t>
            </a:r>
            <a:endParaRPr lang="zh-CN" altLang="en-US" dirty="0">
              <a:latin typeface="宋体" panose="02010600030101010101" pitchFamily="2" charset="-122"/>
              <a:ea typeface="宋体" panose="02010600030101010101" pitchFamily="2" charset="-122"/>
            </a:endParaRPr>
          </a:p>
          <a:p>
            <a:pPr indent="457200">
              <a:lnSpc>
                <a:spcPct val="130000"/>
              </a:lnSpc>
            </a:pPr>
            <a:r>
              <a:rPr lang="zh-CN" altLang="en-US" dirty="0">
                <a:latin typeface="宋体" panose="02010600030101010101" pitchFamily="2" charset="-122"/>
                <a:ea typeface="宋体" panose="02010600030101010101" pitchFamily="2" charset="-122"/>
              </a:rPr>
              <a:t>2029 年：男职工为 28 年，女职工为 24 年；</a:t>
            </a:r>
            <a:endParaRPr lang="zh-CN" altLang="en-US" dirty="0">
              <a:latin typeface="宋体" panose="02010600030101010101" pitchFamily="2" charset="-122"/>
              <a:ea typeface="宋体" panose="02010600030101010101" pitchFamily="2" charset="-122"/>
            </a:endParaRPr>
          </a:p>
          <a:p>
            <a:pPr indent="457200">
              <a:lnSpc>
                <a:spcPct val="130000"/>
              </a:lnSpc>
            </a:pPr>
            <a:r>
              <a:rPr lang="zh-CN" altLang="en-US" dirty="0">
                <a:latin typeface="宋体" panose="02010600030101010101" pitchFamily="2" charset="-122"/>
                <a:ea typeface="宋体" panose="02010600030101010101" pitchFamily="2" charset="-122"/>
              </a:rPr>
              <a:t>2030 年：男职工为 30 年，女职工为 25 年。</a:t>
            </a:r>
            <a:endParaRPr lang="zh-CN" altLang="en-US" dirty="0">
              <a:latin typeface="宋体" panose="02010600030101010101" pitchFamily="2" charset="-122"/>
              <a:ea typeface="宋体" panose="02010600030101010101" pitchFamily="2" charset="-122"/>
            </a:endParaRPr>
          </a:p>
          <a:p>
            <a:pPr indent="457200">
              <a:lnSpc>
                <a:spcPct val="110000"/>
              </a:lnSpc>
            </a:pPr>
            <a:endParaRPr lang="zh-CN" altLang="en-US" dirty="0">
              <a:latin typeface="宋体" panose="02010600030101010101" pitchFamily="2" charset="-122"/>
              <a:ea typeface="宋体" panose="02010600030101010101" pitchFamily="2" charset="-122"/>
            </a:endParaRPr>
          </a:p>
          <a:p>
            <a:pPr indent="457200">
              <a:lnSpc>
                <a:spcPct val="110000"/>
              </a:lnSpc>
            </a:pPr>
            <a:r>
              <a:rPr lang="en-US" altLang="zh-CN" dirty="0">
                <a:latin typeface="宋体" panose="02010600030101010101" pitchFamily="2" charset="-122"/>
                <a:ea typeface="宋体" panose="02010600030101010101" pitchFamily="2" charset="-122"/>
              </a:rPr>
              <a:t> </a:t>
            </a:r>
            <a:endParaRPr lang="en-US" altLang="zh-CN" dirty="0">
              <a:latin typeface="宋体" panose="02010600030101010101" pitchFamily="2" charset="-122"/>
              <a:ea typeface="宋体" panose="02010600030101010101" pitchFamily="2" charset="-122"/>
            </a:endParaRPr>
          </a:p>
        </p:txBody>
      </p:sp>
      <p:pic>
        <p:nvPicPr>
          <p:cNvPr id="3078" name="图片 2" descr="/home/uos/Desktop/Z文件夹Z/文件（社保）/z/中国社会保险LOGO/中国社会保险LOGO/yy0.pngyy0"/>
          <p:cNvPicPr>
            <a:picLocks noChangeAspect="1"/>
          </p:cNvPicPr>
          <p:nvPr/>
        </p:nvPicPr>
        <p:blipFill>
          <a:blip r:embed="rId1"/>
          <a:srcRect b="39291"/>
          <a:stretch>
            <a:fillRect/>
          </a:stretch>
        </p:blipFill>
        <p:spPr>
          <a:xfrm>
            <a:off x="0" y="0"/>
            <a:ext cx="1009650" cy="438150"/>
          </a:xfrm>
          <a:prstGeom prst="rect">
            <a:avLst/>
          </a:prstGeom>
          <a:noFill/>
          <a:ln w="9525">
            <a:noFill/>
          </a:ln>
        </p:spPr>
      </p:pic>
      <p:pic>
        <p:nvPicPr>
          <p:cNvPr id="3079" name="图片 1" descr="WXWorkLocal_174218333142"/>
          <p:cNvPicPr>
            <a:picLocks noChangeAspect="1"/>
          </p:cNvPicPr>
          <p:nvPr/>
        </p:nvPicPr>
        <p:blipFill>
          <a:blip r:embed="rId2"/>
          <a:srcRect l="9204" t="3072" r="14130" b="20676"/>
          <a:stretch>
            <a:fillRect/>
          </a:stretch>
        </p:blipFill>
        <p:spPr>
          <a:xfrm>
            <a:off x="5361940" y="6776085"/>
            <a:ext cx="1275715" cy="109029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0"/>
            <a:ext cx="6865938" cy="569913"/>
          </a:xfrm>
          <a:prstGeom prst="rect">
            <a:avLst/>
          </a:prstGeom>
          <a:solidFill>
            <a:srgbClr val="00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 name="文本框 6"/>
          <p:cNvSpPr txBox="1"/>
          <p:nvPr/>
        </p:nvSpPr>
        <p:spPr>
          <a:xfrm>
            <a:off x="739775" y="131763"/>
            <a:ext cx="2882900" cy="306705"/>
          </a:xfrm>
          <a:prstGeom prst="rect">
            <a:avLst/>
          </a:prstGeom>
          <a:noFill/>
        </p:spPr>
        <p:txBody>
          <a:bodyPr wrap="square" rtlCol="0">
            <a:spAutoFit/>
          </a:bodyPr>
          <a:lstStyle/>
          <a:p>
            <a:pPr fontAlgn="auto"/>
            <a:r>
              <a:rPr lang="zh-CN" altLang="en-US" sz="1400" b="1" spc="200" noProof="1">
                <a:solidFill>
                  <a:schemeClr val="bg1"/>
                </a:solidFill>
                <a:latin typeface="微软雅黑" panose="020B0503020204020204" charset="-122"/>
                <a:ea typeface="微软雅黑" panose="020B0503020204020204" charset="-122"/>
                <a:cs typeface="+mn-cs"/>
                <a:sym typeface="+mn-ea"/>
              </a:rPr>
              <a:t>鹤山市社会保险基金管理局</a:t>
            </a:r>
            <a:endParaRPr lang="zh-CN" altLang="en-US" sz="1400" b="1" spc="200" noProof="1">
              <a:solidFill>
                <a:schemeClr val="bg1"/>
              </a:solidFill>
              <a:latin typeface="微软雅黑" panose="020B0503020204020204" charset="-122"/>
              <a:ea typeface="微软雅黑" panose="020B0503020204020204" charset="-122"/>
            </a:endParaRPr>
          </a:p>
        </p:txBody>
      </p:sp>
      <p:sp>
        <p:nvSpPr>
          <p:cNvPr id="9" name="矩形 8"/>
          <p:cNvSpPr/>
          <p:nvPr/>
        </p:nvSpPr>
        <p:spPr>
          <a:xfrm>
            <a:off x="-7937" y="9332913"/>
            <a:ext cx="6865938" cy="569913"/>
          </a:xfrm>
          <a:prstGeom prst="rect">
            <a:avLst/>
          </a:prstGeom>
          <a:solidFill>
            <a:srgbClr val="00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100" name="文本框 9"/>
          <p:cNvSpPr txBox="1"/>
          <p:nvPr/>
        </p:nvSpPr>
        <p:spPr>
          <a:xfrm>
            <a:off x="222250" y="655320"/>
            <a:ext cx="6489700" cy="8352155"/>
          </a:xfrm>
          <a:prstGeom prst="rect">
            <a:avLst/>
          </a:prstGeom>
          <a:noFill/>
          <a:ln w="9525">
            <a:noFill/>
          </a:ln>
        </p:spPr>
        <p:txBody>
          <a:bodyPr wrap="square" anchor="t" anchorCtr="0"/>
          <a:p>
            <a:pPr indent="457200">
              <a:lnSpc>
                <a:spcPct val="130000"/>
              </a:lnSpc>
            </a:pPr>
            <a:r>
              <a:rPr lang="zh-CN" altLang="en-US"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sym typeface="微软雅黑" panose="020B0503020204020204" charset="-122"/>
              </a:rPr>
              <a:t>2</a:t>
            </a:r>
            <a:r>
              <a:rPr lang="zh-CN" altLang="en-US" dirty="0">
                <a:latin typeface="宋体" panose="02010600030101010101" pitchFamily="2" charset="-122"/>
                <a:ea typeface="宋体" panose="02010600030101010101" pitchFamily="2" charset="-122"/>
              </a:rPr>
              <a:t>）2018 年 1 月 1 日后（含 1 月 1 日）在本市首次参加职工医保（2018 年 1 月 1 日前从未参加过本市职工医保）的参保人，在以下年度达到法定退休年龄，终身享受待遇的最低累计缴费年限为：</a:t>
            </a:r>
            <a:endParaRPr lang="zh-CN" altLang="en-US" dirty="0">
              <a:latin typeface="宋体" panose="02010600030101010101" pitchFamily="2" charset="-122"/>
              <a:ea typeface="宋体" panose="02010600030101010101" pitchFamily="2" charset="-122"/>
            </a:endParaRPr>
          </a:p>
          <a:p>
            <a:pPr indent="457200">
              <a:lnSpc>
                <a:spcPct val="130000"/>
              </a:lnSpc>
            </a:pPr>
            <a:r>
              <a:rPr lang="zh-CN" altLang="en-US" dirty="0">
                <a:latin typeface="宋体" panose="02010600030101010101" pitchFamily="2" charset="-122"/>
                <a:ea typeface="宋体" panose="02010600030101010101" pitchFamily="2" charset="-122"/>
              </a:rPr>
              <a:t>2024 年、2025 年：男职工为 25 年，女职工为 25 年；</a:t>
            </a:r>
            <a:endParaRPr lang="zh-CN" altLang="en-US" dirty="0">
              <a:latin typeface="宋体" panose="02010600030101010101" pitchFamily="2" charset="-122"/>
              <a:ea typeface="宋体" panose="02010600030101010101" pitchFamily="2" charset="-122"/>
            </a:endParaRPr>
          </a:p>
          <a:p>
            <a:pPr indent="457200">
              <a:lnSpc>
                <a:spcPct val="130000"/>
              </a:lnSpc>
            </a:pPr>
            <a:r>
              <a:rPr lang="zh-CN" altLang="en-US" dirty="0">
                <a:latin typeface="宋体" panose="02010600030101010101" pitchFamily="2" charset="-122"/>
                <a:ea typeface="宋体" panose="02010600030101010101" pitchFamily="2" charset="-122"/>
              </a:rPr>
              <a:t>2026 年：男职工为 26 年，女职工为 25 年；</a:t>
            </a:r>
            <a:endParaRPr lang="zh-CN" altLang="en-US" dirty="0">
              <a:latin typeface="宋体" panose="02010600030101010101" pitchFamily="2" charset="-122"/>
              <a:ea typeface="宋体" panose="02010600030101010101" pitchFamily="2" charset="-122"/>
            </a:endParaRPr>
          </a:p>
          <a:p>
            <a:pPr indent="457200">
              <a:lnSpc>
                <a:spcPct val="130000"/>
              </a:lnSpc>
            </a:pPr>
            <a:r>
              <a:rPr lang="zh-CN" altLang="en-US" dirty="0">
                <a:latin typeface="宋体" panose="02010600030101010101" pitchFamily="2" charset="-122"/>
                <a:ea typeface="宋体" panose="02010600030101010101" pitchFamily="2" charset="-122"/>
              </a:rPr>
              <a:t>2027 年：男职工为 27 年，女职工为 25 年；</a:t>
            </a:r>
            <a:endParaRPr lang="zh-CN" altLang="en-US" dirty="0">
              <a:latin typeface="宋体" panose="02010600030101010101" pitchFamily="2" charset="-122"/>
              <a:ea typeface="宋体" panose="02010600030101010101" pitchFamily="2" charset="-122"/>
            </a:endParaRPr>
          </a:p>
          <a:p>
            <a:pPr indent="457200">
              <a:lnSpc>
                <a:spcPct val="130000"/>
              </a:lnSpc>
            </a:pPr>
            <a:r>
              <a:rPr lang="zh-CN" altLang="en-US" dirty="0">
                <a:latin typeface="宋体" panose="02010600030101010101" pitchFamily="2" charset="-122"/>
                <a:ea typeface="宋体" panose="02010600030101010101" pitchFamily="2" charset="-122"/>
              </a:rPr>
              <a:t>2028 年：男职工为 28 年，女职工为 25 年；</a:t>
            </a:r>
            <a:endParaRPr lang="zh-CN" altLang="en-US" dirty="0">
              <a:latin typeface="宋体" panose="02010600030101010101" pitchFamily="2" charset="-122"/>
              <a:ea typeface="宋体" panose="02010600030101010101" pitchFamily="2" charset="-122"/>
            </a:endParaRPr>
          </a:p>
          <a:p>
            <a:pPr indent="457200">
              <a:lnSpc>
                <a:spcPct val="130000"/>
              </a:lnSpc>
            </a:pPr>
            <a:r>
              <a:rPr lang="zh-CN" altLang="en-US" dirty="0">
                <a:latin typeface="宋体" panose="02010600030101010101" pitchFamily="2" charset="-122"/>
                <a:ea typeface="宋体" panose="02010600030101010101" pitchFamily="2" charset="-122"/>
              </a:rPr>
              <a:t>2029 年：男职工为 29 年，女职工为 25 年；</a:t>
            </a:r>
            <a:endParaRPr lang="zh-CN" altLang="en-US" dirty="0">
              <a:latin typeface="宋体" panose="02010600030101010101" pitchFamily="2" charset="-122"/>
              <a:ea typeface="宋体" panose="02010600030101010101" pitchFamily="2" charset="-122"/>
            </a:endParaRPr>
          </a:p>
          <a:p>
            <a:pPr indent="457200">
              <a:lnSpc>
                <a:spcPct val="130000"/>
              </a:lnSpc>
            </a:pPr>
            <a:r>
              <a:rPr lang="zh-CN" altLang="en-US" dirty="0">
                <a:latin typeface="宋体" panose="02010600030101010101" pitchFamily="2" charset="-122"/>
                <a:ea typeface="宋体" panose="02010600030101010101" pitchFamily="2" charset="-122"/>
              </a:rPr>
              <a:t>2030 年：男职工为 30 年，女职工为 25 年。</a:t>
            </a:r>
            <a:endParaRPr lang="zh-CN" altLang="en-US" dirty="0">
              <a:latin typeface="宋体" panose="02010600030101010101" pitchFamily="2" charset="-122"/>
              <a:ea typeface="宋体" panose="02010600030101010101" pitchFamily="2" charset="-122"/>
            </a:endParaRPr>
          </a:p>
          <a:p>
            <a:pPr indent="457200">
              <a:lnSpc>
                <a:spcPct val="130000"/>
              </a:lnSpc>
            </a:pPr>
            <a:r>
              <a:rPr lang="zh-CN" altLang="en-US" dirty="0">
                <a:latin typeface="宋体" panose="02010600030101010101" pitchFamily="2" charset="-122"/>
                <a:ea typeface="宋体" panose="02010600030101010101" pitchFamily="2" charset="-122"/>
              </a:rPr>
              <a:t>（二）有异地职工医保缴费历史转入的（含转出后转回的本市缴费历史），除符合本条第（一）项规定的最低累计缴费年限外，应同时在本市实际累计缴费年限满 10 年。</a:t>
            </a:r>
            <a:endParaRPr lang="zh-CN" altLang="en-US" dirty="0">
              <a:latin typeface="宋体" panose="02010600030101010101" pitchFamily="2" charset="-122"/>
              <a:ea typeface="宋体" panose="02010600030101010101" pitchFamily="2" charset="-122"/>
            </a:endParaRPr>
          </a:p>
          <a:p>
            <a:pPr indent="457200">
              <a:lnSpc>
                <a:spcPct val="130000"/>
              </a:lnSpc>
            </a:pPr>
            <a:r>
              <a:rPr lang="zh-CN" altLang="en-US" dirty="0">
                <a:latin typeface="宋体" panose="02010600030101010101" pitchFamily="2" charset="-122"/>
                <a:ea typeface="宋体" panose="02010600030101010101" pitchFamily="2" charset="-122"/>
                <a:sym typeface="微软雅黑" panose="020B0503020204020204" charset="-122"/>
              </a:rPr>
              <a:t>（三）</a:t>
            </a:r>
            <a:r>
              <a:rPr lang="zh-CN" altLang="en-US" dirty="0">
                <a:latin typeface="宋体" panose="02010600030101010101" pitchFamily="2" charset="-122"/>
                <a:ea typeface="宋体" panose="02010600030101010101" pitchFamily="2" charset="-122"/>
              </a:rPr>
              <a:t>退役军人服现役年限视同本市职工医保实际缴费年限，与入伍前和退出现役后参加职工医保的缴费年限合并计算。</a:t>
            </a:r>
            <a:endParaRPr lang="zh-CN" altLang="en-US" dirty="0">
              <a:latin typeface="宋体" panose="02010600030101010101" pitchFamily="2" charset="-122"/>
              <a:ea typeface="宋体" panose="02010600030101010101" pitchFamily="2" charset="-122"/>
            </a:endParaRPr>
          </a:p>
          <a:p>
            <a:pPr indent="457200">
              <a:lnSpc>
                <a:spcPct val="130000"/>
              </a:lnSpc>
            </a:pPr>
            <a:r>
              <a:rPr lang="en-US" altLang="zh-CN" dirty="0">
                <a:latin typeface="宋体" panose="02010600030101010101" pitchFamily="2" charset="-122"/>
                <a:ea typeface="宋体" panose="02010600030101010101" pitchFamily="2" charset="-122"/>
                <a:sym typeface="微软雅黑" panose="020B0503020204020204" charset="-122"/>
              </a:rPr>
              <a:t> 6</a:t>
            </a:r>
            <a:r>
              <a:rPr lang="zh-CN" altLang="en-US" dirty="0">
                <a:latin typeface="宋体" panose="02010600030101010101" pitchFamily="2" charset="-122"/>
                <a:ea typeface="宋体" panose="02010600030101010101" pitchFamily="2" charset="-122"/>
                <a:sym typeface="微软雅黑" panose="020B0503020204020204" charset="-122"/>
              </a:rPr>
              <a:t>、城镇独生子女父母计划生育奖励：在国家提倡一对夫妻生育一个子女期间，自愿终身只生育或依法收养一个子女的本市城镇户籍居民，</a:t>
            </a:r>
            <a:r>
              <a:rPr lang="en-US" altLang="zh-CN" dirty="0">
                <a:latin typeface="宋体" panose="02010600030101010101" pitchFamily="2" charset="-122"/>
                <a:ea typeface="宋体" panose="02010600030101010101" pitchFamily="2" charset="-122"/>
                <a:sym typeface="微软雅黑" panose="020B0503020204020204" charset="-122"/>
              </a:rPr>
              <a:t>2015</a:t>
            </a:r>
            <a:r>
              <a:rPr lang="zh-CN" altLang="en-US" dirty="0">
                <a:latin typeface="宋体" panose="02010600030101010101" pitchFamily="2" charset="-122"/>
                <a:ea typeface="宋体" panose="02010600030101010101" pitchFamily="2" charset="-122"/>
                <a:sym typeface="微软雅黑" panose="020B0503020204020204" charset="-122"/>
              </a:rPr>
              <a:t>年</a:t>
            </a:r>
            <a:r>
              <a:rPr lang="en-US" altLang="zh-CN" dirty="0">
                <a:latin typeface="宋体" panose="02010600030101010101" pitchFamily="2" charset="-122"/>
                <a:ea typeface="宋体" panose="02010600030101010101" pitchFamily="2" charset="-122"/>
                <a:sym typeface="微软雅黑" panose="020B0503020204020204" charset="-122"/>
              </a:rPr>
              <a:t>12</a:t>
            </a:r>
            <a:r>
              <a:rPr lang="zh-CN" altLang="en-US" dirty="0">
                <a:latin typeface="宋体" panose="02010600030101010101" pitchFamily="2" charset="-122"/>
                <a:ea typeface="宋体" panose="02010600030101010101" pitchFamily="2" charset="-122"/>
                <a:sym typeface="微软雅黑" panose="020B0503020204020204" charset="-122"/>
              </a:rPr>
              <a:t>月</a:t>
            </a:r>
            <a:r>
              <a:rPr lang="en-US" altLang="zh-CN" dirty="0">
                <a:latin typeface="宋体" panose="02010600030101010101" pitchFamily="2" charset="-122"/>
                <a:ea typeface="宋体" panose="02010600030101010101" pitchFamily="2" charset="-122"/>
                <a:sym typeface="微软雅黑" panose="020B0503020204020204" charset="-122"/>
              </a:rPr>
              <a:t>31</a:t>
            </a:r>
            <a:r>
              <a:rPr lang="zh-CN" altLang="en-US" dirty="0">
                <a:latin typeface="宋体" panose="02010600030101010101" pitchFamily="2" charset="-122"/>
                <a:ea typeface="宋体" panose="02010600030101010101" pitchFamily="2" charset="-122"/>
                <a:sym typeface="微软雅黑" panose="020B0503020204020204" charset="-122"/>
              </a:rPr>
              <a:t>日以前生育（含依法收养，下同）子女，自2009年1月1日起，按身份证件年龄男年满</a:t>
            </a:r>
            <a:r>
              <a:rPr lang="en-US" altLang="zh-CN" dirty="0">
                <a:latin typeface="宋体" panose="02010600030101010101" pitchFamily="2" charset="-122"/>
                <a:ea typeface="宋体" panose="02010600030101010101" pitchFamily="2" charset="-122"/>
                <a:sym typeface="微软雅黑" panose="020B0503020204020204" charset="-122"/>
              </a:rPr>
              <a:t>60</a:t>
            </a:r>
            <a:r>
              <a:rPr lang="zh-CN" altLang="en-US" dirty="0">
                <a:latin typeface="宋体" panose="02010600030101010101" pitchFamily="2" charset="-122"/>
                <a:ea typeface="宋体" panose="02010600030101010101" pitchFamily="2" charset="-122"/>
                <a:sym typeface="微软雅黑" panose="020B0503020204020204" charset="-122"/>
              </a:rPr>
              <a:t>周岁、女年满</a:t>
            </a:r>
            <a:r>
              <a:rPr lang="en-US" altLang="zh-CN" dirty="0">
                <a:latin typeface="宋体" panose="02010600030101010101" pitchFamily="2" charset="-122"/>
                <a:ea typeface="宋体" panose="02010600030101010101" pitchFamily="2" charset="-122"/>
                <a:sym typeface="微软雅黑" panose="020B0503020204020204" charset="-122"/>
              </a:rPr>
              <a:t>55</a:t>
            </a:r>
            <a:r>
              <a:rPr lang="zh-CN" altLang="en-US" dirty="0">
                <a:latin typeface="宋体" panose="02010600030101010101" pitchFamily="2" charset="-122"/>
                <a:ea typeface="宋体" panose="02010600030101010101" pitchFamily="2" charset="-122"/>
                <a:sym typeface="微软雅黑" panose="020B0503020204020204" charset="-122"/>
              </a:rPr>
              <a:t>周岁（以下简称到龄），符合下列条件之一的本市户籍居民，可以申领奖励金：（一）符合生育政策终身只生育了一个子女（该子女没有同胞兄弟姐妹或者同父异母、同母异父兄弟姐妹）的夫妻；</a:t>
            </a:r>
            <a:r>
              <a:rPr lang="en-US" altLang="zh-CN" dirty="0">
                <a:latin typeface="宋体" panose="02010600030101010101" pitchFamily="2" charset="-122"/>
                <a:ea typeface="宋体" panose="02010600030101010101" pitchFamily="2" charset="-122"/>
                <a:sym typeface="微软雅黑" panose="020B0503020204020204" charset="-122"/>
              </a:rPr>
              <a:t> </a:t>
            </a:r>
            <a:r>
              <a:rPr lang="zh-CN" altLang="en-US" dirty="0">
                <a:latin typeface="宋体" panose="02010600030101010101" pitchFamily="2" charset="-122"/>
                <a:ea typeface="宋体" panose="02010600030101010101" pitchFamily="2" charset="-122"/>
                <a:sym typeface="微软雅黑" panose="020B0503020204020204" charset="-122"/>
              </a:rPr>
              <a:t>（二）终身没有生育只在婚后依法收养了一个子女的夫妻。</a:t>
            </a:r>
            <a:endParaRPr lang="zh-CN" altLang="en-US" dirty="0">
              <a:latin typeface="宋体" panose="02010600030101010101" pitchFamily="2" charset="-122"/>
              <a:ea typeface="宋体" panose="02010600030101010101" pitchFamily="2" charset="-122"/>
            </a:endParaRPr>
          </a:p>
          <a:p>
            <a:pPr indent="457200">
              <a:lnSpc>
                <a:spcPct val="110000"/>
              </a:lnSpc>
            </a:pPr>
            <a:r>
              <a:rPr lang="en-US" altLang="zh-CN" dirty="0">
                <a:latin typeface="宋体" panose="02010600030101010101" pitchFamily="2" charset="-122"/>
                <a:ea typeface="宋体" panose="02010600030101010101" pitchFamily="2" charset="-122"/>
              </a:rPr>
              <a:t> </a:t>
            </a:r>
            <a:endParaRPr lang="en-US" altLang="zh-CN" dirty="0">
              <a:latin typeface="宋体" panose="02010600030101010101" pitchFamily="2" charset="-122"/>
              <a:ea typeface="宋体" panose="02010600030101010101" pitchFamily="2" charset="-122"/>
            </a:endParaRPr>
          </a:p>
        </p:txBody>
      </p:sp>
      <p:pic>
        <p:nvPicPr>
          <p:cNvPr id="4102" name="图片 2" descr="/home/uos/Desktop/Z文件夹Z/文件（社保）/z/中国社会保险LOGO/中国社会保险LOGO/yy0.pngyy0"/>
          <p:cNvPicPr>
            <a:picLocks noChangeAspect="1"/>
          </p:cNvPicPr>
          <p:nvPr/>
        </p:nvPicPr>
        <p:blipFill>
          <a:blip r:embed="rId1"/>
          <a:srcRect b="39291"/>
          <a:stretch>
            <a:fillRect/>
          </a:stretch>
        </p:blipFill>
        <p:spPr>
          <a:xfrm>
            <a:off x="0" y="0"/>
            <a:ext cx="1009650" cy="43815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0"/>
            <a:ext cx="6865938" cy="569913"/>
          </a:xfrm>
          <a:prstGeom prst="rect">
            <a:avLst/>
          </a:prstGeom>
          <a:solidFill>
            <a:srgbClr val="00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 name="文本框 6"/>
          <p:cNvSpPr txBox="1"/>
          <p:nvPr/>
        </p:nvSpPr>
        <p:spPr>
          <a:xfrm>
            <a:off x="739775" y="131763"/>
            <a:ext cx="2882900" cy="306705"/>
          </a:xfrm>
          <a:prstGeom prst="rect">
            <a:avLst/>
          </a:prstGeom>
          <a:noFill/>
        </p:spPr>
        <p:txBody>
          <a:bodyPr wrap="square" rtlCol="0">
            <a:spAutoFit/>
          </a:bodyPr>
          <a:lstStyle/>
          <a:p>
            <a:pPr fontAlgn="auto"/>
            <a:r>
              <a:rPr lang="zh-CN" altLang="en-US" sz="1400" b="1" spc="200" noProof="1">
                <a:solidFill>
                  <a:schemeClr val="bg1"/>
                </a:solidFill>
                <a:latin typeface="微软雅黑" panose="020B0503020204020204" charset="-122"/>
                <a:ea typeface="微软雅黑" panose="020B0503020204020204" charset="-122"/>
                <a:cs typeface="+mn-cs"/>
                <a:sym typeface="+mn-ea"/>
              </a:rPr>
              <a:t>鹤山市社会保险基金管理局</a:t>
            </a:r>
            <a:endParaRPr lang="zh-CN" altLang="en-US" sz="1400" b="1" spc="200" noProof="1">
              <a:solidFill>
                <a:schemeClr val="bg1"/>
              </a:solidFill>
              <a:latin typeface="微软雅黑" panose="020B0503020204020204" charset="-122"/>
              <a:ea typeface="微软雅黑" panose="020B0503020204020204" charset="-122"/>
            </a:endParaRPr>
          </a:p>
        </p:txBody>
      </p:sp>
      <p:sp>
        <p:nvSpPr>
          <p:cNvPr id="9" name="矩形 8"/>
          <p:cNvSpPr/>
          <p:nvPr/>
        </p:nvSpPr>
        <p:spPr>
          <a:xfrm>
            <a:off x="-7937" y="9332913"/>
            <a:ext cx="6865938" cy="569913"/>
          </a:xfrm>
          <a:prstGeom prst="rect">
            <a:avLst/>
          </a:prstGeom>
          <a:solidFill>
            <a:srgbClr val="00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124" name="文本框 9"/>
          <p:cNvSpPr txBox="1"/>
          <p:nvPr/>
        </p:nvSpPr>
        <p:spPr>
          <a:xfrm>
            <a:off x="222250" y="667385"/>
            <a:ext cx="6489700" cy="8545195"/>
          </a:xfrm>
          <a:prstGeom prst="rect">
            <a:avLst/>
          </a:prstGeom>
          <a:noFill/>
          <a:ln w="9525">
            <a:noFill/>
          </a:ln>
        </p:spPr>
        <p:txBody>
          <a:bodyPr wrap="square" anchor="t" anchorCtr="0"/>
          <a:p>
            <a:pPr indent="457200">
              <a:lnSpc>
                <a:spcPct val="130000"/>
              </a:lnSpc>
            </a:pPr>
            <a:r>
              <a:rPr lang="zh-CN" altLang="en-US" dirty="0">
                <a:latin typeface="宋体" panose="02010600030101010101" pitchFamily="2" charset="-122"/>
                <a:ea typeface="宋体" panose="02010600030101010101" pitchFamily="2" charset="-122"/>
              </a:rPr>
              <a:t>具有下列情形之一的，可以参照前款申领奖励金：（一）符合前款条件，婚姻状况发生变动后本人未再生育子女；（二）再婚前没有生育子女，再婚后生育一个子女且没有与继子女形成抚养关系的一方；</a:t>
            </a:r>
            <a:r>
              <a:rPr lang="zh-CN" altLang="en-US" dirty="0">
                <a:latin typeface="宋体" panose="02010600030101010101" pitchFamily="2" charset="-122"/>
                <a:ea typeface="宋体" panose="02010600030101010101" pitchFamily="2" charset="-122"/>
                <a:sym typeface="微软雅黑" panose="020B0503020204020204" charset="-122"/>
              </a:rPr>
              <a:t>三）终身没有生育子女，再婚后与一个继子女形成抚养关系的一方；（四）双方均在</a:t>
            </a:r>
            <a:r>
              <a:rPr lang="en-US" altLang="zh-CN" dirty="0">
                <a:latin typeface="宋体" panose="02010600030101010101" pitchFamily="2" charset="-122"/>
                <a:ea typeface="宋体" panose="02010600030101010101" pitchFamily="2" charset="-122"/>
                <a:sym typeface="微软雅黑" panose="020B0503020204020204" charset="-122"/>
              </a:rPr>
              <a:t>1933</a:t>
            </a:r>
            <a:r>
              <a:rPr lang="zh-CN" altLang="en-US" dirty="0">
                <a:latin typeface="宋体" panose="02010600030101010101" pitchFamily="2" charset="-122"/>
                <a:ea typeface="宋体" panose="02010600030101010101" pitchFamily="2" charset="-122"/>
                <a:sym typeface="微软雅黑" panose="020B0503020204020204" charset="-122"/>
              </a:rPr>
              <a:t>年</a:t>
            </a:r>
            <a:r>
              <a:rPr lang="en-US" altLang="zh-CN" dirty="0">
                <a:latin typeface="宋体" panose="02010600030101010101" pitchFamily="2" charset="-122"/>
                <a:ea typeface="宋体" panose="02010600030101010101" pitchFamily="2" charset="-122"/>
                <a:sym typeface="微软雅黑" panose="020B0503020204020204" charset="-122"/>
              </a:rPr>
              <a:t>1</a:t>
            </a:r>
            <a:r>
              <a:rPr lang="zh-CN" altLang="en-US" dirty="0">
                <a:latin typeface="宋体" panose="02010600030101010101" pitchFamily="2" charset="-122"/>
                <a:ea typeface="宋体" panose="02010600030101010101" pitchFamily="2" charset="-122"/>
                <a:sym typeface="微软雅黑" panose="020B0503020204020204" charset="-122"/>
              </a:rPr>
              <a:t>月</a:t>
            </a:r>
            <a:r>
              <a:rPr lang="en-US" altLang="zh-CN" dirty="0">
                <a:latin typeface="宋体" panose="02010600030101010101" pitchFamily="2" charset="-122"/>
                <a:ea typeface="宋体" panose="02010600030101010101" pitchFamily="2" charset="-122"/>
                <a:sym typeface="微软雅黑" panose="020B0503020204020204" charset="-122"/>
              </a:rPr>
              <a:t>1</a:t>
            </a:r>
            <a:r>
              <a:rPr lang="zh-CN" altLang="en-US" dirty="0">
                <a:latin typeface="宋体" panose="02010600030101010101" pitchFamily="2" charset="-122"/>
                <a:ea typeface="宋体" panose="02010600030101010101" pitchFamily="2" charset="-122"/>
                <a:sym typeface="微软雅黑" panose="020B0503020204020204" charset="-122"/>
              </a:rPr>
              <a:t>日以后出生，符合政策曾生育两个及以上子女，现存活唯一子女且其他子女均在生育子女前死亡的夫妻。</a:t>
            </a:r>
            <a:endParaRPr lang="en-US" altLang="zh-CN" dirty="0">
              <a:latin typeface="宋体" panose="02010600030101010101" pitchFamily="2" charset="-122"/>
              <a:ea typeface="宋体" panose="02010600030101010101" pitchFamily="2" charset="-122"/>
            </a:endParaRPr>
          </a:p>
          <a:p>
            <a:pPr indent="457200">
              <a:lnSpc>
                <a:spcPct val="130000"/>
              </a:lnSpc>
            </a:pPr>
            <a:r>
              <a:rPr lang="zh-CN" altLang="en-US" dirty="0">
                <a:latin typeface="宋体" panose="02010600030101010101" pitchFamily="2" charset="-122"/>
                <a:ea typeface="宋体" panose="02010600030101010101" pitchFamily="2" charset="-122"/>
                <a:sym typeface="微软雅黑" panose="020B0503020204020204" charset="-122"/>
              </a:rPr>
              <a:t>（四）办理形式：网上办理，窗口办理。</a:t>
            </a:r>
            <a:endParaRPr lang="zh-CN" altLang="en-US" dirty="0">
              <a:latin typeface="宋体" panose="02010600030101010101" pitchFamily="2" charset="-122"/>
              <a:ea typeface="宋体" panose="02010600030101010101" pitchFamily="2" charset="-122"/>
            </a:endParaRPr>
          </a:p>
          <a:p>
            <a:pPr indent="457200">
              <a:lnSpc>
                <a:spcPct val="130000"/>
              </a:lnSpc>
            </a:pPr>
            <a:r>
              <a:rPr lang="zh-CN" altLang="en-US" dirty="0">
                <a:latin typeface="宋体" panose="02010600030101010101" pitchFamily="2" charset="-122"/>
                <a:ea typeface="宋体" panose="02010600030101010101" pitchFamily="2" charset="-122"/>
                <a:sym typeface="微软雅黑" panose="020B0503020204020204" charset="-122"/>
              </a:rPr>
              <a:t>（五）承诺办理时限：承诺自受理之日起，在</a:t>
            </a:r>
            <a:r>
              <a:rPr lang="en-US" altLang="zh-CN" dirty="0">
                <a:latin typeface="宋体" panose="02010600030101010101" pitchFamily="2" charset="-122"/>
                <a:ea typeface="宋体" panose="02010600030101010101" pitchFamily="2" charset="-122"/>
                <a:sym typeface="微软雅黑" panose="020B0503020204020204" charset="-122"/>
              </a:rPr>
              <a:t>19</a:t>
            </a:r>
            <a:r>
              <a:rPr lang="zh-CN" altLang="en-US" dirty="0">
                <a:latin typeface="宋体" panose="02010600030101010101" pitchFamily="2" charset="-122"/>
                <a:ea typeface="宋体" panose="02010600030101010101" pitchFamily="2" charset="-122"/>
                <a:sym typeface="微软雅黑" panose="020B0503020204020204" charset="-122"/>
              </a:rPr>
              <a:t>个工作日内办结。</a:t>
            </a:r>
            <a:endParaRPr lang="zh-CN" altLang="en-US" dirty="0">
              <a:latin typeface="宋体" panose="02010600030101010101" pitchFamily="2" charset="-122"/>
              <a:ea typeface="宋体" panose="02010600030101010101" pitchFamily="2" charset="-122"/>
            </a:endParaRPr>
          </a:p>
          <a:p>
            <a:pPr indent="457200">
              <a:lnSpc>
                <a:spcPct val="130000"/>
              </a:lnSpc>
            </a:pPr>
            <a:r>
              <a:rPr lang="zh-CN" altLang="en-US" dirty="0">
                <a:latin typeface="宋体" panose="02010600030101010101" pitchFamily="2" charset="-122"/>
                <a:ea typeface="宋体" panose="02010600030101010101" pitchFamily="2" charset="-122"/>
                <a:sym typeface="微软雅黑" panose="020B0503020204020204" charset="-122"/>
              </a:rPr>
              <a:t>（六）线上线下办理地址：</a:t>
            </a:r>
            <a:endParaRPr lang="zh-CN" altLang="en-US" dirty="0">
              <a:latin typeface="宋体" panose="02010600030101010101" pitchFamily="2" charset="-122"/>
              <a:ea typeface="宋体" panose="02010600030101010101" pitchFamily="2" charset="-122"/>
            </a:endParaRPr>
          </a:p>
          <a:p>
            <a:pPr indent="457200">
              <a:lnSpc>
                <a:spcPct val="130000"/>
              </a:lnSpc>
            </a:pPr>
            <a:r>
              <a:rPr lang="en-US" altLang="zh-CN" dirty="0">
                <a:latin typeface="宋体" panose="02010600030101010101" pitchFamily="2" charset="-122"/>
                <a:ea typeface="宋体" panose="02010600030101010101" pitchFamily="2" charset="-122"/>
                <a:sym typeface="微软雅黑" panose="020B0503020204020204" charset="-122"/>
              </a:rPr>
              <a:t>1.</a:t>
            </a:r>
            <a:r>
              <a:rPr lang="zh-CN" altLang="en-US" dirty="0">
                <a:latin typeface="宋体" panose="02010600030101010101" pitchFamily="2" charset="-122"/>
                <a:ea typeface="宋体" panose="02010600030101010101" pitchFamily="2" charset="-122"/>
                <a:sym typeface="微软雅黑" panose="020B0503020204020204" charset="-122"/>
              </a:rPr>
              <a:t>线上办理：广东政务服务网</a:t>
            </a:r>
            <a:r>
              <a:rPr lang="en-US" altLang="zh-CN" dirty="0">
                <a:latin typeface="宋体" panose="02010600030101010101" pitchFamily="2" charset="-122"/>
                <a:ea typeface="宋体" panose="02010600030101010101" pitchFamily="2" charset="-122"/>
                <a:sym typeface="微软雅黑" panose="020B0503020204020204" charset="-122"/>
              </a:rPr>
              <a:t>  </a:t>
            </a:r>
            <a:endParaRPr lang="en-US" altLang="zh-CN" dirty="0">
              <a:latin typeface="宋体" panose="02010600030101010101" pitchFamily="2" charset="-122"/>
              <a:ea typeface="宋体" panose="02010600030101010101" pitchFamily="2" charset="-122"/>
              <a:sym typeface="微软雅黑" panose="020B0503020204020204" charset="-122"/>
            </a:endParaRPr>
          </a:p>
          <a:p>
            <a:pPr indent="457200">
              <a:lnSpc>
                <a:spcPct val="130000"/>
              </a:lnSpc>
            </a:pPr>
            <a:r>
              <a:rPr lang="en-US" altLang="zh-CN" dirty="0">
                <a:latin typeface="宋体" panose="02010600030101010101" pitchFamily="2" charset="-122"/>
                <a:ea typeface="宋体" panose="02010600030101010101" pitchFamily="2" charset="-122"/>
                <a:sym typeface="微软雅黑" panose="020B0503020204020204" charset="-122"/>
              </a:rPr>
              <a:t>https://apps.gdzwfw.gov.cn/one-thing/</a:t>
            </a:r>
            <a:endParaRPr lang="en-US" altLang="zh-CN" dirty="0">
              <a:latin typeface="宋体" panose="02010600030101010101" pitchFamily="2" charset="-122"/>
              <a:ea typeface="宋体" panose="02010600030101010101" pitchFamily="2" charset="-122"/>
              <a:sym typeface="微软雅黑" panose="020B0503020204020204" charset="-122"/>
            </a:endParaRPr>
          </a:p>
          <a:p>
            <a:pPr indent="457200">
              <a:lnSpc>
                <a:spcPct val="130000"/>
              </a:lnSpc>
            </a:pPr>
            <a:r>
              <a:rPr lang="en-US" altLang="zh-CN" dirty="0">
                <a:latin typeface="宋体" panose="02010600030101010101" pitchFamily="2" charset="-122"/>
                <a:ea typeface="宋体" panose="02010600030101010101" pitchFamily="2" charset="-122"/>
                <a:sym typeface="微软雅黑" panose="020B0503020204020204" charset="-122"/>
              </a:rPr>
              <a:t>2.</a:t>
            </a:r>
            <a:r>
              <a:rPr lang="zh-CN" altLang="en-US" dirty="0">
                <a:latin typeface="宋体" panose="02010600030101010101" pitchFamily="2" charset="-122"/>
                <a:ea typeface="宋体" panose="02010600030101010101" pitchFamily="2" charset="-122"/>
                <a:sym typeface="微软雅黑" panose="020B0503020204020204" charset="-122"/>
              </a:rPr>
              <a:t>线下办理：鹤山市沙坪街道水围新村</a:t>
            </a:r>
            <a:r>
              <a:rPr lang="en-US" altLang="zh-CN" dirty="0">
                <a:latin typeface="宋体" panose="02010600030101010101" pitchFamily="2" charset="-122"/>
                <a:ea typeface="宋体" panose="02010600030101010101" pitchFamily="2" charset="-122"/>
                <a:sym typeface="微软雅黑" panose="020B0503020204020204" charset="-122"/>
              </a:rPr>
              <a:t>8</a:t>
            </a:r>
            <a:r>
              <a:rPr lang="zh-CN" altLang="en-US" dirty="0">
                <a:latin typeface="宋体" panose="02010600030101010101" pitchFamily="2" charset="-122"/>
                <a:ea typeface="宋体" panose="02010600030101010101" pitchFamily="2" charset="-122"/>
                <a:sym typeface="微软雅黑" panose="020B0503020204020204" charset="-122"/>
              </a:rPr>
              <a:t>座</a:t>
            </a:r>
            <a:r>
              <a:rPr lang="en-US" altLang="zh-CN" dirty="0">
                <a:latin typeface="宋体" panose="02010600030101010101" pitchFamily="2" charset="-122"/>
                <a:ea typeface="宋体" panose="02010600030101010101" pitchFamily="2" charset="-122"/>
                <a:sym typeface="微软雅黑" panose="020B0503020204020204" charset="-122"/>
              </a:rPr>
              <a:t>138</a:t>
            </a:r>
            <a:r>
              <a:rPr lang="zh-CN" altLang="en-US" dirty="0">
                <a:latin typeface="宋体" panose="02010600030101010101" pitchFamily="2" charset="-122"/>
                <a:ea typeface="宋体" panose="02010600030101010101" pitchFamily="2" charset="-122"/>
                <a:sym typeface="微软雅黑" panose="020B0503020204020204" charset="-122"/>
              </a:rPr>
              <a:t>号社保局一楼行政服务中心社保分厅高效办成</a:t>
            </a:r>
            <a:r>
              <a:rPr lang="en-US" altLang="zh-CN" dirty="0">
                <a:latin typeface="宋体" panose="02010600030101010101" pitchFamily="2" charset="-122"/>
                <a:ea typeface="宋体" panose="02010600030101010101" pitchFamily="2" charset="-122"/>
                <a:sym typeface="微软雅黑" panose="020B0503020204020204" charset="-122"/>
              </a:rPr>
              <a:t>“</a:t>
            </a:r>
            <a:r>
              <a:rPr lang="zh-CN" altLang="en-US" dirty="0">
                <a:latin typeface="宋体" panose="02010600030101010101" pitchFamily="2" charset="-122"/>
                <a:ea typeface="宋体" panose="02010600030101010101" pitchFamily="2" charset="-122"/>
                <a:sym typeface="微软雅黑" panose="020B0503020204020204" charset="-122"/>
              </a:rPr>
              <a:t>退休一件事</a:t>
            </a:r>
            <a:r>
              <a:rPr lang="en-US" altLang="zh-CN" dirty="0">
                <a:latin typeface="宋体" panose="02010600030101010101" pitchFamily="2" charset="-122"/>
                <a:ea typeface="宋体" panose="02010600030101010101" pitchFamily="2" charset="-122"/>
                <a:sym typeface="微软雅黑" panose="020B0503020204020204" charset="-122"/>
              </a:rPr>
              <a:t>”</a:t>
            </a:r>
            <a:r>
              <a:rPr lang="zh-CN" altLang="en-US" dirty="0">
                <a:latin typeface="宋体" panose="02010600030101010101" pitchFamily="2" charset="-122"/>
                <a:ea typeface="宋体" panose="02010600030101010101" pitchFamily="2" charset="-122"/>
                <a:sym typeface="微软雅黑" panose="020B0503020204020204" charset="-122"/>
              </a:rPr>
              <a:t>专窗</a:t>
            </a:r>
            <a:endParaRPr lang="zh-CN" altLang="en-US" dirty="0">
              <a:latin typeface="宋体" panose="02010600030101010101" pitchFamily="2" charset="-122"/>
              <a:ea typeface="宋体" panose="02010600030101010101" pitchFamily="2" charset="-122"/>
              <a:sym typeface="微软雅黑" panose="020B0503020204020204" charset="-122"/>
            </a:endParaRPr>
          </a:p>
          <a:p>
            <a:pPr indent="457200">
              <a:lnSpc>
                <a:spcPct val="130000"/>
              </a:lnSpc>
            </a:pPr>
            <a:r>
              <a:rPr lang="zh-CN" altLang="en-US" b="1" dirty="0">
                <a:latin typeface="黑体" panose="02010609060101010101" charset="-122"/>
                <a:ea typeface="黑体" panose="02010609060101010101" charset="-122"/>
                <a:sym typeface="微软雅黑" panose="020B0503020204020204" charset="-122"/>
              </a:rPr>
              <a:t>二、联办事项</a:t>
            </a:r>
            <a:endParaRPr lang="zh-CN" altLang="en-US" dirty="0">
              <a:latin typeface="宋体" panose="02010600030101010101" pitchFamily="2" charset="-122"/>
              <a:ea typeface="宋体" panose="02010600030101010101" pitchFamily="2" charset="-122"/>
            </a:endParaRPr>
          </a:p>
          <a:p>
            <a:pPr indent="457200">
              <a:lnSpc>
                <a:spcPct val="130000"/>
              </a:lnSpc>
            </a:pPr>
            <a:r>
              <a:rPr lang="en-US" altLang="zh-CN" dirty="0">
                <a:latin typeface="宋体" panose="02010600030101010101" pitchFamily="2" charset="-122"/>
                <a:ea typeface="宋体" panose="02010600030101010101" pitchFamily="2" charset="-122"/>
                <a:sym typeface="微软雅黑" panose="020B0503020204020204" charset="-122"/>
              </a:rPr>
              <a:t>1.</a:t>
            </a:r>
            <a:r>
              <a:rPr lang="zh-CN" altLang="en-US" dirty="0">
                <a:latin typeface="宋体" panose="02010600030101010101" pitchFamily="2" charset="-122"/>
                <a:ea typeface="宋体" panose="02010600030101010101" pitchFamily="2" charset="-122"/>
                <a:sym typeface="微软雅黑" panose="020B0503020204020204" charset="-122"/>
              </a:rPr>
              <a:t>企业职工基本养老金申领</a:t>
            </a:r>
            <a:endParaRPr lang="en-US" altLang="zh-CN" dirty="0">
              <a:latin typeface="宋体" panose="02010600030101010101" pitchFamily="2" charset="-122"/>
              <a:ea typeface="宋体" panose="02010600030101010101" pitchFamily="2" charset="-122"/>
            </a:endParaRPr>
          </a:p>
          <a:p>
            <a:pPr indent="457200">
              <a:lnSpc>
                <a:spcPct val="130000"/>
              </a:lnSpc>
            </a:pPr>
            <a:r>
              <a:rPr lang="en-US" altLang="zh-CN" dirty="0">
                <a:latin typeface="宋体" panose="02010600030101010101" pitchFamily="2" charset="-122"/>
                <a:ea typeface="宋体" panose="02010600030101010101" pitchFamily="2" charset="-122"/>
                <a:sym typeface="微软雅黑" panose="020B0503020204020204" charset="-122"/>
              </a:rPr>
              <a:t>2.</a:t>
            </a:r>
            <a:r>
              <a:rPr lang="zh-CN" altLang="en-US" dirty="0">
                <a:latin typeface="宋体" panose="02010600030101010101" pitchFamily="2" charset="-122"/>
                <a:ea typeface="宋体" panose="02010600030101010101" pitchFamily="2" charset="-122"/>
                <a:sym typeface="微软雅黑" panose="020B0503020204020204" charset="-122"/>
              </a:rPr>
              <a:t>企业职工从事特殊工种提前退休申请</a:t>
            </a:r>
            <a:endParaRPr lang="en-US" altLang="zh-CN" dirty="0">
              <a:latin typeface="宋体" panose="02010600030101010101" pitchFamily="2" charset="-122"/>
              <a:ea typeface="宋体" panose="02010600030101010101" pitchFamily="2" charset="-122"/>
            </a:endParaRPr>
          </a:p>
          <a:p>
            <a:pPr indent="457200">
              <a:lnSpc>
                <a:spcPct val="130000"/>
              </a:lnSpc>
            </a:pPr>
            <a:r>
              <a:rPr lang="en-US" altLang="zh-CN" dirty="0">
                <a:latin typeface="宋体" panose="02010600030101010101" pitchFamily="2" charset="-122"/>
                <a:ea typeface="宋体" panose="02010600030101010101" pitchFamily="2" charset="-122"/>
                <a:sym typeface="微软雅黑" panose="020B0503020204020204" charset="-122"/>
              </a:rPr>
              <a:t>3.</a:t>
            </a:r>
            <a:r>
              <a:rPr lang="zh-CN" altLang="en-US" dirty="0">
                <a:latin typeface="宋体" panose="02010600030101010101" pitchFamily="2" charset="-122"/>
                <a:ea typeface="宋体" panose="02010600030101010101" pitchFamily="2" charset="-122"/>
                <a:sym typeface="微软雅黑" panose="020B0503020204020204" charset="-122"/>
              </a:rPr>
              <a:t>企业职工历史信息审核申请</a:t>
            </a:r>
            <a:endParaRPr lang="zh-CN" altLang="en-US" dirty="0">
              <a:latin typeface="宋体" panose="02010600030101010101" pitchFamily="2" charset="-122"/>
              <a:ea typeface="宋体" panose="02010600030101010101" pitchFamily="2" charset="-122"/>
            </a:endParaRPr>
          </a:p>
          <a:p>
            <a:pPr indent="457200">
              <a:lnSpc>
                <a:spcPct val="130000"/>
              </a:lnSpc>
            </a:pPr>
            <a:r>
              <a:rPr lang="en-US" altLang="zh-CN" dirty="0">
                <a:latin typeface="宋体" panose="02010600030101010101" pitchFamily="2" charset="-122"/>
                <a:ea typeface="宋体" panose="02010600030101010101" pitchFamily="2" charset="-122"/>
                <a:sym typeface="微软雅黑" panose="020B0503020204020204" charset="-122"/>
              </a:rPr>
              <a:t>4.</a:t>
            </a:r>
            <a:r>
              <a:rPr lang="zh-CN" altLang="en-US" dirty="0">
                <a:latin typeface="宋体" panose="02010600030101010101" pitchFamily="2" charset="-122"/>
                <a:ea typeface="宋体" panose="02010600030101010101" pitchFamily="2" charset="-122"/>
                <a:sym typeface="微软雅黑" panose="020B0503020204020204" charset="-122"/>
              </a:rPr>
              <a:t>离休、退休提取（住房公积金）（退休提取）</a:t>
            </a:r>
            <a:endParaRPr lang="zh-CN" altLang="en-US" dirty="0">
              <a:latin typeface="宋体" panose="02010600030101010101" pitchFamily="2" charset="-122"/>
              <a:ea typeface="宋体" panose="02010600030101010101" pitchFamily="2" charset="-122"/>
            </a:endParaRPr>
          </a:p>
          <a:p>
            <a:pPr indent="457200">
              <a:lnSpc>
                <a:spcPct val="130000"/>
              </a:lnSpc>
            </a:pPr>
            <a:r>
              <a:rPr lang="en-US" altLang="zh-CN" dirty="0">
                <a:latin typeface="宋体" panose="02010600030101010101" pitchFamily="2" charset="-122"/>
                <a:ea typeface="宋体" panose="02010600030101010101" pitchFamily="2" charset="-122"/>
                <a:sym typeface="微软雅黑" panose="020B0503020204020204" charset="-122"/>
              </a:rPr>
              <a:t>5.</a:t>
            </a:r>
            <a:r>
              <a:rPr lang="zh-CN" altLang="en-US" dirty="0">
                <a:latin typeface="宋体" panose="02010600030101010101" pitchFamily="2" charset="-122"/>
                <a:ea typeface="宋体" panose="02010600030101010101" pitchFamily="2" charset="-122"/>
                <a:sym typeface="微软雅黑" panose="020B0503020204020204" charset="-122"/>
              </a:rPr>
              <a:t>职工参保登记（职工医保退休待遇核定）</a:t>
            </a:r>
            <a:endParaRPr lang="zh-CN" altLang="en-US" dirty="0">
              <a:latin typeface="宋体" panose="02010600030101010101" pitchFamily="2" charset="-122"/>
              <a:ea typeface="宋体" panose="02010600030101010101" pitchFamily="2" charset="-122"/>
              <a:sym typeface="微软雅黑" panose="020B0503020204020204" charset="-122"/>
            </a:endParaRPr>
          </a:p>
          <a:p>
            <a:pPr indent="457200">
              <a:lnSpc>
                <a:spcPct val="130000"/>
              </a:lnSpc>
            </a:pPr>
            <a:r>
              <a:rPr lang="en-US" altLang="zh-CN" dirty="0">
                <a:latin typeface="宋体" panose="02010600030101010101" pitchFamily="2" charset="-122"/>
                <a:ea typeface="宋体" panose="02010600030101010101" pitchFamily="2" charset="-122"/>
                <a:sym typeface="微软雅黑" panose="020B0503020204020204" charset="-122"/>
              </a:rPr>
              <a:t>6.</a:t>
            </a:r>
            <a:r>
              <a:rPr lang="zh-CN" altLang="en-US" dirty="0">
                <a:latin typeface="宋体" panose="02010600030101010101" pitchFamily="2" charset="-122"/>
                <a:ea typeface="宋体" panose="02010600030101010101" pitchFamily="2" charset="-122"/>
                <a:sym typeface="微软雅黑" panose="020B0503020204020204" charset="-122"/>
              </a:rPr>
              <a:t>城镇独生子女父母计划生育奖励</a:t>
            </a:r>
            <a:endParaRPr lang="zh-CN" altLang="en-US" dirty="0">
              <a:latin typeface="宋体" panose="02010600030101010101" pitchFamily="2" charset="-122"/>
              <a:ea typeface="宋体" panose="02010600030101010101" pitchFamily="2" charset="-122"/>
            </a:endParaRPr>
          </a:p>
          <a:p>
            <a:pPr indent="457200">
              <a:lnSpc>
                <a:spcPct val="130000"/>
              </a:lnSpc>
            </a:pPr>
            <a:endParaRPr lang="en-US" altLang="zh-CN" dirty="0">
              <a:latin typeface="宋体" panose="02010600030101010101" pitchFamily="2" charset="-122"/>
              <a:ea typeface="宋体" panose="02010600030101010101" pitchFamily="2" charset="-122"/>
            </a:endParaRPr>
          </a:p>
        </p:txBody>
      </p:sp>
      <p:pic>
        <p:nvPicPr>
          <p:cNvPr id="5126" name="图片 2" descr="/home/uos/Desktop/Z文件夹Z/文件（社保）/z/中国社会保险LOGO/中国社会保险LOGO/yy0.pngyy0"/>
          <p:cNvPicPr>
            <a:picLocks noChangeAspect="1"/>
          </p:cNvPicPr>
          <p:nvPr/>
        </p:nvPicPr>
        <p:blipFill>
          <a:blip r:embed="rId1"/>
          <a:srcRect b="39291"/>
          <a:stretch>
            <a:fillRect/>
          </a:stretch>
        </p:blipFill>
        <p:spPr>
          <a:xfrm>
            <a:off x="0" y="0"/>
            <a:ext cx="1009650" cy="43815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0"/>
            <a:ext cx="6865938" cy="569913"/>
          </a:xfrm>
          <a:prstGeom prst="rect">
            <a:avLst/>
          </a:prstGeom>
          <a:solidFill>
            <a:srgbClr val="00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 name="文本框 6"/>
          <p:cNvSpPr txBox="1"/>
          <p:nvPr/>
        </p:nvSpPr>
        <p:spPr>
          <a:xfrm>
            <a:off x="739775" y="131763"/>
            <a:ext cx="2882900" cy="306705"/>
          </a:xfrm>
          <a:prstGeom prst="rect">
            <a:avLst/>
          </a:prstGeom>
          <a:noFill/>
        </p:spPr>
        <p:txBody>
          <a:bodyPr wrap="square" rtlCol="0">
            <a:spAutoFit/>
          </a:bodyPr>
          <a:lstStyle/>
          <a:p>
            <a:pPr fontAlgn="auto"/>
            <a:r>
              <a:rPr lang="zh-CN" altLang="en-US" sz="1400" b="1" spc="200" noProof="1">
                <a:solidFill>
                  <a:schemeClr val="bg1"/>
                </a:solidFill>
                <a:latin typeface="微软雅黑" panose="020B0503020204020204" charset="-122"/>
                <a:ea typeface="微软雅黑" panose="020B0503020204020204" charset="-122"/>
                <a:cs typeface="+mn-cs"/>
                <a:sym typeface="+mn-ea"/>
              </a:rPr>
              <a:t>鹤山市社会保险基金管理局</a:t>
            </a:r>
            <a:endParaRPr lang="zh-CN" altLang="en-US" sz="1400" b="1" spc="200" noProof="1">
              <a:solidFill>
                <a:schemeClr val="bg1"/>
              </a:solidFill>
              <a:latin typeface="微软雅黑" panose="020B0503020204020204" charset="-122"/>
              <a:ea typeface="微软雅黑" panose="020B0503020204020204" charset="-122"/>
            </a:endParaRPr>
          </a:p>
        </p:txBody>
      </p:sp>
      <p:sp>
        <p:nvSpPr>
          <p:cNvPr id="9" name="矩形 8"/>
          <p:cNvSpPr/>
          <p:nvPr/>
        </p:nvSpPr>
        <p:spPr>
          <a:xfrm>
            <a:off x="-7937" y="9332913"/>
            <a:ext cx="6865938" cy="569913"/>
          </a:xfrm>
          <a:prstGeom prst="rect">
            <a:avLst/>
          </a:prstGeom>
          <a:solidFill>
            <a:srgbClr val="00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148" name="文本框 9"/>
          <p:cNvSpPr txBox="1"/>
          <p:nvPr/>
        </p:nvSpPr>
        <p:spPr>
          <a:xfrm>
            <a:off x="222250" y="669925"/>
            <a:ext cx="6421755" cy="8576945"/>
          </a:xfrm>
          <a:prstGeom prst="rect">
            <a:avLst/>
          </a:prstGeom>
          <a:noFill/>
          <a:ln w="9525">
            <a:noFill/>
          </a:ln>
        </p:spPr>
        <p:txBody>
          <a:bodyPr wrap="square" anchor="t" anchorCtr="0"/>
          <a:p>
            <a:pPr indent="457200">
              <a:lnSpc>
                <a:spcPct val="130000"/>
              </a:lnSpc>
            </a:pPr>
            <a:r>
              <a:rPr lang="zh-CN" altLang="en-US" b="1">
                <a:latin typeface="黑体" panose="02010609060101010101" charset="-122"/>
                <a:ea typeface="黑体" panose="02010609060101010101" charset="-122"/>
                <a:sym typeface="+mn-ea"/>
              </a:rPr>
              <a:t>三、 申请材料</a:t>
            </a:r>
            <a:endParaRPr lang="en-US" altLang="zh-CN">
              <a:latin typeface="宋体" panose="02010600030101010101" pitchFamily="2" charset="-122"/>
              <a:ea typeface="宋体" panose="02010600030101010101" pitchFamily="2" charset="-122"/>
            </a:endParaRPr>
          </a:p>
          <a:p>
            <a:pPr indent="457200">
              <a:lnSpc>
                <a:spcPct val="130000"/>
              </a:lnSpc>
            </a:pPr>
            <a:r>
              <a:rPr lang="en-US" altLang="zh-CN">
                <a:latin typeface="宋体" panose="02010600030101010101" pitchFamily="2" charset="-122"/>
                <a:ea typeface="宋体" panose="02010600030101010101" pitchFamily="2" charset="-122"/>
              </a:rPr>
              <a:t>1.</a:t>
            </a:r>
            <a:r>
              <a:rPr lang="zh-CN" altLang="en-US">
                <a:latin typeface="宋体" panose="02010600030101010101" pitchFamily="2" charset="-122"/>
                <a:ea typeface="宋体" panose="02010600030101010101" pitchFamily="2" charset="-122"/>
              </a:rPr>
              <a:t>居民身份证</a:t>
            </a:r>
            <a:endParaRPr lang="zh-CN" altLang="en-US">
              <a:latin typeface="宋体" panose="02010600030101010101" pitchFamily="2" charset="-122"/>
              <a:ea typeface="宋体" panose="02010600030101010101" pitchFamily="2" charset="-122"/>
            </a:endParaRPr>
          </a:p>
          <a:p>
            <a:pPr indent="457200">
              <a:lnSpc>
                <a:spcPct val="130000"/>
              </a:lnSpc>
            </a:pPr>
            <a:r>
              <a:rPr lang="en-US" altLang="zh-CN">
                <a:latin typeface="宋体" panose="02010600030101010101" pitchFamily="2" charset="-122"/>
                <a:ea typeface="宋体" panose="02010600030101010101" pitchFamily="2" charset="-122"/>
              </a:rPr>
              <a:t>2.</a:t>
            </a:r>
            <a:r>
              <a:rPr lang="zh-CN" altLang="en-US">
                <a:latin typeface="宋体" panose="02010600030101010101" pitchFamily="2" charset="-122"/>
                <a:ea typeface="宋体" panose="02010600030101010101" pitchFamily="2" charset="-122"/>
              </a:rPr>
              <a:t>参保人的社会保障卡</a:t>
            </a:r>
            <a:endParaRPr lang="zh-CN" altLang="en-US">
              <a:latin typeface="宋体" panose="02010600030101010101" pitchFamily="2" charset="-122"/>
              <a:ea typeface="宋体" panose="02010600030101010101" pitchFamily="2" charset="-122"/>
            </a:endParaRPr>
          </a:p>
          <a:p>
            <a:pPr indent="457200">
              <a:lnSpc>
                <a:spcPct val="130000"/>
              </a:lnSpc>
            </a:pPr>
            <a:r>
              <a:rPr lang="en-US" altLang="zh-CN">
                <a:latin typeface="宋体" panose="02010600030101010101" pitchFamily="2" charset="-122"/>
                <a:ea typeface="宋体" panose="02010600030101010101" pitchFamily="2" charset="-122"/>
              </a:rPr>
              <a:t>3.</a:t>
            </a:r>
            <a:r>
              <a:rPr lang="zh-CN" altLang="en-US">
                <a:latin typeface="宋体" panose="02010600030101010101" pitchFamily="2" charset="-122"/>
                <a:ea typeface="宋体" panose="02010600030101010101" pitchFamily="2" charset="-122"/>
              </a:rPr>
              <a:t>广东省居民户口簿</a:t>
            </a:r>
            <a:endParaRPr lang="zh-CN" altLang="en-US">
              <a:latin typeface="宋体" panose="02010600030101010101" pitchFamily="2" charset="-122"/>
              <a:ea typeface="宋体" panose="02010600030101010101" pitchFamily="2" charset="-122"/>
            </a:endParaRPr>
          </a:p>
          <a:p>
            <a:pPr indent="457200">
              <a:lnSpc>
                <a:spcPct val="130000"/>
              </a:lnSpc>
            </a:pPr>
            <a:r>
              <a:rPr lang="en-US" altLang="zh-CN">
                <a:latin typeface="宋体" panose="02010600030101010101" pitchFamily="2" charset="-122"/>
                <a:ea typeface="宋体" panose="02010600030101010101" pitchFamily="2" charset="-122"/>
              </a:rPr>
              <a:t>4.</a:t>
            </a:r>
            <a:r>
              <a:rPr lang="zh-CN" altLang="en-US">
                <a:latin typeface="宋体" panose="02010600030101010101" pitchFamily="2" charset="-122"/>
                <a:ea typeface="宋体" panose="02010600030101010101" pitchFamily="2" charset="-122"/>
              </a:rPr>
              <a:t>未核定历史信息的参保人，按照《企业职工历史信息审核申请办事指南》提供资料申报审核视同缴费年限等历史信息</a:t>
            </a:r>
            <a:endParaRPr lang="zh-CN" altLang="en-US">
              <a:latin typeface="宋体" panose="02010600030101010101" pitchFamily="2" charset="-122"/>
              <a:ea typeface="宋体" panose="02010600030101010101" pitchFamily="2" charset="-122"/>
            </a:endParaRPr>
          </a:p>
          <a:p>
            <a:pPr indent="457200">
              <a:lnSpc>
                <a:spcPct val="130000"/>
              </a:lnSpc>
            </a:pPr>
            <a:r>
              <a:rPr lang="en-US" altLang="zh-CN">
                <a:latin typeface="宋体" panose="02010600030101010101" pitchFamily="2" charset="-122"/>
                <a:ea typeface="宋体" panose="02010600030101010101" pitchFamily="2" charset="-122"/>
              </a:rPr>
              <a:t>5.</a:t>
            </a:r>
            <a:r>
              <a:rPr lang="zh-CN" altLang="en-US">
                <a:latin typeface="宋体" panose="02010600030101010101" pitchFamily="2" charset="-122"/>
                <a:ea typeface="宋体" panose="02010600030101010101" pitchFamily="2" charset="-122"/>
              </a:rPr>
              <a:t>参保人档案材料原件，有工作调动经历的，提供调动材料</a:t>
            </a:r>
            <a:endParaRPr lang="zh-CN" altLang="en-US">
              <a:latin typeface="宋体" panose="02010600030101010101" pitchFamily="2" charset="-122"/>
              <a:ea typeface="宋体" panose="02010600030101010101" pitchFamily="2" charset="-122"/>
            </a:endParaRPr>
          </a:p>
          <a:p>
            <a:pPr indent="457200">
              <a:lnSpc>
                <a:spcPct val="130000"/>
              </a:lnSpc>
            </a:pPr>
            <a:r>
              <a:rPr lang="en-US" altLang="zh-CN">
                <a:latin typeface="宋体" panose="02010600030101010101" pitchFamily="2" charset="-122"/>
                <a:ea typeface="宋体" panose="02010600030101010101" pitchFamily="2" charset="-122"/>
              </a:rPr>
              <a:t>6.</a:t>
            </a:r>
            <a:r>
              <a:rPr lang="zh-CN" altLang="en-US">
                <a:latin typeface="宋体" panose="02010600030101010101" pitchFamily="2" charset="-122"/>
                <a:ea typeface="宋体" panose="02010600030101010101" pitchFamily="2" charset="-122"/>
              </a:rPr>
              <a:t>人事档案</a:t>
            </a:r>
            <a:endParaRPr lang="zh-CN" altLang="en-US">
              <a:latin typeface="宋体" panose="02010600030101010101" pitchFamily="2" charset="-122"/>
              <a:ea typeface="宋体" panose="02010600030101010101" pitchFamily="2" charset="-122"/>
            </a:endParaRPr>
          </a:p>
          <a:p>
            <a:pPr indent="457200">
              <a:lnSpc>
                <a:spcPct val="130000"/>
              </a:lnSpc>
            </a:pPr>
            <a:r>
              <a:rPr lang="en-US" altLang="zh-CN">
                <a:latin typeface="宋体" panose="02010600030101010101" pitchFamily="2" charset="-122"/>
                <a:ea typeface="宋体" panose="02010600030101010101" pitchFamily="2" charset="-122"/>
              </a:rPr>
              <a:t>7.</a:t>
            </a:r>
            <a:r>
              <a:rPr lang="zh-CN" altLang="en-US">
                <a:latin typeface="宋体" panose="02010600030101010101" pitchFamily="2" charset="-122"/>
                <a:ea typeface="宋体" panose="02010600030101010101" pitchFamily="2" charset="-122"/>
              </a:rPr>
              <a:t>特殊工种经历申报材料（</a:t>
            </a:r>
            <a:r>
              <a:rPr lang="en-US" altLang="zh-CN">
                <a:latin typeface="宋体" panose="02010600030101010101" pitchFamily="2" charset="-122"/>
                <a:ea typeface="宋体" panose="02010600030101010101" pitchFamily="2" charset="-122"/>
              </a:rPr>
              <a:t>1</a:t>
            </a:r>
            <a:r>
              <a:rPr lang="zh-CN" altLang="en-US">
                <a:latin typeface="宋体" panose="02010600030101010101" pitchFamily="2" charset="-122"/>
                <a:ea typeface="宋体" panose="02010600030101010101" pitchFamily="2" charset="-122"/>
              </a:rPr>
              <a:t>）：企业职工基本养老保险参保人历史信息（含特殊工种工作经历）审核申报表</a:t>
            </a:r>
            <a:endParaRPr lang="zh-CN" altLang="en-US">
              <a:latin typeface="宋体" panose="02010600030101010101" pitchFamily="2" charset="-122"/>
              <a:ea typeface="宋体" panose="02010600030101010101" pitchFamily="2" charset="-122"/>
            </a:endParaRPr>
          </a:p>
          <a:p>
            <a:pPr indent="457200">
              <a:lnSpc>
                <a:spcPct val="130000"/>
              </a:lnSpc>
            </a:pPr>
            <a:r>
              <a:rPr lang="en-US" altLang="zh-CN">
                <a:latin typeface="宋体" panose="02010600030101010101" pitchFamily="2" charset="-122"/>
                <a:ea typeface="宋体" panose="02010600030101010101" pitchFamily="2" charset="-122"/>
              </a:rPr>
              <a:t>8.</a:t>
            </a:r>
            <a:r>
              <a:rPr lang="zh-CN" altLang="en-US">
                <a:latin typeface="宋体" panose="02010600030101010101" pitchFamily="2" charset="-122"/>
                <a:ea typeface="宋体" panose="02010600030101010101" pitchFamily="2" charset="-122"/>
              </a:rPr>
              <a:t>特殊工种经历申报材料</a:t>
            </a:r>
            <a:r>
              <a:rPr lang="zh-CN" altLang="en-US">
                <a:latin typeface="宋体" panose="02010600030101010101" pitchFamily="2" charset="-122"/>
                <a:ea typeface="宋体" panose="02010600030101010101" pitchFamily="2" charset="-122"/>
                <a:sym typeface="+mn-ea"/>
              </a:rPr>
              <a:t>（</a:t>
            </a:r>
            <a:r>
              <a:rPr lang="en-US" altLang="zh-CN">
                <a:latin typeface="宋体" panose="02010600030101010101" pitchFamily="2" charset="-122"/>
                <a:ea typeface="宋体" panose="02010600030101010101" pitchFamily="2" charset="-122"/>
                <a:sym typeface="+mn-ea"/>
              </a:rPr>
              <a:t>2</a:t>
            </a:r>
            <a:r>
              <a:rPr lang="zh-CN" altLang="en-US">
                <a:latin typeface="宋体" panose="02010600030101010101" pitchFamily="2" charset="-122"/>
                <a:ea typeface="宋体" panose="02010600030101010101" pitchFamily="2" charset="-122"/>
                <a:sym typeface="+mn-ea"/>
              </a:rPr>
              <a:t>）</a:t>
            </a:r>
            <a:r>
              <a:rPr lang="zh-CN" altLang="en-US">
                <a:latin typeface="宋体" panose="02010600030101010101" pitchFamily="2" charset="-122"/>
                <a:ea typeface="宋体" panose="02010600030101010101" pitchFamily="2" charset="-122"/>
              </a:rPr>
              <a:t>：在职人员由单位按照《关于进一步做好企业申报特殊工种提前退休业务管理有关事项的通知》提供有关特殊工种工作经历的档案材料及清楚记载工种名称的相关原始辅助材料</a:t>
            </a:r>
            <a:endParaRPr lang="zh-CN" altLang="en-US">
              <a:latin typeface="宋体" panose="02010600030101010101" pitchFamily="2" charset="-122"/>
              <a:ea typeface="宋体" panose="02010600030101010101" pitchFamily="2" charset="-122"/>
            </a:endParaRPr>
          </a:p>
          <a:p>
            <a:pPr indent="457200">
              <a:lnSpc>
                <a:spcPct val="130000"/>
              </a:lnSpc>
            </a:pPr>
            <a:r>
              <a:rPr lang="en-US" altLang="zh-CN">
                <a:latin typeface="宋体" panose="02010600030101010101" pitchFamily="2" charset="-122"/>
                <a:ea typeface="宋体" panose="02010600030101010101" pitchFamily="2" charset="-122"/>
              </a:rPr>
              <a:t>9.</a:t>
            </a:r>
            <a:r>
              <a:rPr lang="zh-CN" altLang="en-US">
                <a:latin typeface="宋体" panose="02010600030101010101" pitchFamily="2" charset="-122"/>
                <a:ea typeface="宋体" panose="02010600030101010101" pitchFamily="2" charset="-122"/>
              </a:rPr>
              <a:t>特殊工种经历申报材料</a:t>
            </a:r>
            <a:r>
              <a:rPr lang="zh-CN" altLang="en-US">
                <a:latin typeface="宋体" panose="02010600030101010101" pitchFamily="2" charset="-122"/>
                <a:ea typeface="宋体" panose="02010600030101010101" pitchFamily="2" charset="-122"/>
                <a:sym typeface="+mn-ea"/>
              </a:rPr>
              <a:t>（</a:t>
            </a:r>
            <a:r>
              <a:rPr lang="en-US" altLang="zh-CN">
                <a:latin typeface="宋体" panose="02010600030101010101" pitchFamily="2" charset="-122"/>
                <a:ea typeface="宋体" panose="02010600030101010101" pitchFamily="2" charset="-122"/>
                <a:sym typeface="+mn-ea"/>
              </a:rPr>
              <a:t>3</a:t>
            </a:r>
            <a:r>
              <a:rPr lang="zh-CN" altLang="en-US">
                <a:latin typeface="宋体" panose="02010600030101010101" pitchFamily="2" charset="-122"/>
                <a:ea typeface="宋体" panose="02010600030101010101" pitchFamily="2" charset="-122"/>
                <a:sym typeface="+mn-ea"/>
              </a:rPr>
              <a:t>）</a:t>
            </a:r>
            <a:r>
              <a:rPr lang="zh-CN" altLang="en-US">
                <a:latin typeface="宋体" panose="02010600030101010101" pitchFamily="2" charset="-122"/>
                <a:ea typeface="宋体" panose="02010600030101010101" pitchFamily="2" charset="-122"/>
              </a:rPr>
              <a:t>：失业人员提供参保人档案及特殊工种经历材料原件</a:t>
            </a:r>
            <a:endParaRPr lang="zh-CN" altLang="en-US">
              <a:latin typeface="宋体" panose="02010600030101010101" pitchFamily="2" charset="-122"/>
              <a:ea typeface="宋体" panose="02010600030101010101" pitchFamily="2" charset="-122"/>
            </a:endParaRPr>
          </a:p>
          <a:p>
            <a:pPr indent="457200">
              <a:lnSpc>
                <a:spcPct val="130000"/>
              </a:lnSpc>
            </a:pPr>
            <a:r>
              <a:rPr lang="en-US" altLang="zh-CN">
                <a:latin typeface="宋体" panose="02010600030101010101" pitchFamily="2" charset="-122"/>
                <a:ea typeface="宋体" panose="02010600030101010101" pitchFamily="2" charset="-122"/>
              </a:rPr>
              <a:t>10.</a:t>
            </a:r>
            <a:r>
              <a:rPr lang="zh-CN" altLang="en-US">
                <a:latin typeface="宋体" panose="02010600030101010101" pitchFamily="2" charset="-122"/>
                <a:ea typeface="宋体" panose="02010600030101010101" pitchFamily="2" charset="-122"/>
              </a:rPr>
              <a:t>特殊工种经历申报材料</a:t>
            </a:r>
            <a:r>
              <a:rPr lang="zh-CN" altLang="en-US">
                <a:latin typeface="宋体" panose="02010600030101010101" pitchFamily="2" charset="-122"/>
                <a:ea typeface="宋体" panose="02010600030101010101" pitchFamily="2" charset="-122"/>
                <a:sym typeface="+mn-ea"/>
              </a:rPr>
              <a:t>（</a:t>
            </a:r>
            <a:r>
              <a:rPr lang="en-US" altLang="zh-CN">
                <a:latin typeface="宋体" panose="02010600030101010101" pitchFamily="2" charset="-122"/>
                <a:ea typeface="宋体" panose="02010600030101010101" pitchFamily="2" charset="-122"/>
                <a:sym typeface="+mn-ea"/>
              </a:rPr>
              <a:t>4</a:t>
            </a:r>
            <a:r>
              <a:rPr lang="zh-CN" altLang="en-US">
                <a:latin typeface="宋体" panose="02010600030101010101" pitchFamily="2" charset="-122"/>
                <a:ea typeface="宋体" panose="02010600030101010101" pitchFamily="2" charset="-122"/>
                <a:sym typeface="+mn-ea"/>
              </a:rPr>
              <a:t>）</a:t>
            </a:r>
            <a:r>
              <a:rPr lang="zh-CN" altLang="en-US">
                <a:latin typeface="宋体" panose="02010600030101010101" pitchFamily="2" charset="-122"/>
                <a:ea typeface="宋体" panose="02010600030101010101" pitchFamily="2" charset="-122"/>
              </a:rPr>
              <a:t>：单位申报的，提供《职工特殊工种经历公示情况说明函》</a:t>
            </a:r>
            <a:endParaRPr lang="zh-CN" altLang="en-US">
              <a:latin typeface="宋体" panose="02010600030101010101" pitchFamily="2" charset="-122"/>
              <a:ea typeface="宋体" panose="02010600030101010101" pitchFamily="2" charset="-122"/>
            </a:endParaRPr>
          </a:p>
          <a:p>
            <a:pPr indent="457200">
              <a:lnSpc>
                <a:spcPct val="130000"/>
              </a:lnSpc>
            </a:pPr>
            <a:r>
              <a:rPr lang="en-US" altLang="zh-CN">
                <a:latin typeface="宋体" panose="02010600030101010101" pitchFamily="2" charset="-122"/>
                <a:ea typeface="宋体" panose="02010600030101010101" pitchFamily="2" charset="-122"/>
              </a:rPr>
              <a:t>11.</a:t>
            </a:r>
            <a:r>
              <a:rPr lang="zh-CN" altLang="en-US">
                <a:latin typeface="宋体" panose="02010600030101010101" pitchFamily="2" charset="-122"/>
                <a:ea typeface="宋体" panose="02010600030101010101" pitchFamily="2" charset="-122"/>
              </a:rPr>
              <a:t>企业特殊工种岗位提前退休公示表</a:t>
            </a:r>
            <a:endParaRPr lang="zh-CN" altLang="en-US">
              <a:latin typeface="宋体" panose="02010600030101010101" pitchFamily="2" charset="-122"/>
              <a:ea typeface="宋体" panose="02010600030101010101" pitchFamily="2" charset="-122"/>
            </a:endParaRPr>
          </a:p>
          <a:p>
            <a:pPr indent="457200">
              <a:lnSpc>
                <a:spcPct val="130000"/>
              </a:lnSpc>
            </a:pPr>
            <a:r>
              <a:rPr lang="en-US" altLang="zh-CN">
                <a:latin typeface="宋体" panose="02010600030101010101" pitchFamily="2" charset="-122"/>
                <a:ea typeface="宋体" panose="02010600030101010101" pitchFamily="2" charset="-122"/>
                <a:sym typeface="+mn-ea"/>
              </a:rPr>
              <a:t>12.</a:t>
            </a:r>
            <a:r>
              <a:rPr lang="zh-CN" altLang="en-US">
                <a:latin typeface="宋体" panose="02010600030101010101" pitchFamily="2" charset="-122"/>
                <a:ea typeface="宋体" panose="02010600030101010101" pitchFamily="2" charset="-122"/>
                <a:sym typeface="+mn-ea"/>
              </a:rPr>
              <a:t>企业特殊工种岗位提前退休公示结论</a:t>
            </a:r>
            <a:endParaRPr lang="zh-CN" altLang="en-US">
              <a:latin typeface="宋体" panose="02010600030101010101" pitchFamily="2" charset="-122"/>
              <a:ea typeface="宋体" panose="02010600030101010101" pitchFamily="2" charset="-122"/>
            </a:endParaRPr>
          </a:p>
          <a:p>
            <a:pPr indent="457200">
              <a:lnSpc>
                <a:spcPct val="130000"/>
              </a:lnSpc>
            </a:pPr>
            <a:r>
              <a:rPr lang="en-US" altLang="zh-CN">
                <a:latin typeface="宋体" panose="02010600030101010101" pitchFamily="2" charset="-122"/>
                <a:ea typeface="宋体" panose="02010600030101010101" pitchFamily="2" charset="-122"/>
                <a:sym typeface="+mn-ea"/>
              </a:rPr>
              <a:t>13.</a:t>
            </a:r>
            <a:r>
              <a:rPr lang="zh-CN" altLang="en-US">
                <a:latin typeface="宋体" panose="02010600030101010101" pitchFamily="2" charset="-122"/>
                <a:ea typeface="宋体" panose="02010600030101010101" pitchFamily="2" charset="-122"/>
                <a:sym typeface="+mn-ea"/>
              </a:rPr>
              <a:t>申请政策性关闭破产企业提前退休等政策性提前退休的，须提供政策性关闭破产企业提前退休申报表或加盖有关印章或其他政策性提前退休相关规定要求的材料</a:t>
            </a:r>
            <a:endParaRPr lang="zh-CN" altLang="en-US">
              <a:solidFill>
                <a:schemeClr val="tx1"/>
              </a:solidFill>
              <a:latin typeface="宋体" panose="02010600030101010101" pitchFamily="2" charset="-122"/>
              <a:ea typeface="宋体" panose="02010600030101010101" pitchFamily="2" charset="-122"/>
            </a:endParaRPr>
          </a:p>
          <a:p>
            <a:pPr indent="457200">
              <a:lnSpc>
                <a:spcPct val="130000"/>
              </a:lnSpc>
            </a:pPr>
            <a:endParaRPr lang="zh-CN" altLang="en-US">
              <a:latin typeface="宋体" panose="02010600030101010101" pitchFamily="2" charset="-122"/>
              <a:ea typeface="宋体" panose="02010600030101010101" pitchFamily="2" charset="-122"/>
            </a:endParaRPr>
          </a:p>
        </p:txBody>
      </p:sp>
      <p:pic>
        <p:nvPicPr>
          <p:cNvPr id="6150" name="图片 2" descr="/home/uos/Desktop/Z文件夹Z/文件（社保）/z/中国社会保险LOGO/中国社会保险LOGO/yy0.pngyy0"/>
          <p:cNvPicPr>
            <a:picLocks noChangeAspect="1"/>
          </p:cNvPicPr>
          <p:nvPr/>
        </p:nvPicPr>
        <p:blipFill>
          <a:blip r:embed="rId1"/>
          <a:srcRect b="39291"/>
          <a:stretch>
            <a:fillRect/>
          </a:stretch>
        </p:blipFill>
        <p:spPr>
          <a:xfrm>
            <a:off x="0" y="0"/>
            <a:ext cx="1009650" cy="43815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0"/>
            <a:ext cx="6865938" cy="569913"/>
          </a:xfrm>
          <a:prstGeom prst="rect">
            <a:avLst/>
          </a:prstGeom>
          <a:solidFill>
            <a:srgbClr val="00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 name="文本框 6"/>
          <p:cNvSpPr txBox="1"/>
          <p:nvPr/>
        </p:nvSpPr>
        <p:spPr>
          <a:xfrm>
            <a:off x="739775" y="131763"/>
            <a:ext cx="2882900" cy="306705"/>
          </a:xfrm>
          <a:prstGeom prst="rect">
            <a:avLst/>
          </a:prstGeom>
          <a:noFill/>
        </p:spPr>
        <p:txBody>
          <a:bodyPr wrap="square" rtlCol="0">
            <a:spAutoFit/>
          </a:bodyPr>
          <a:lstStyle/>
          <a:p>
            <a:pPr fontAlgn="auto"/>
            <a:r>
              <a:rPr lang="zh-CN" altLang="en-US" sz="1400" b="1" spc="200" noProof="1">
                <a:solidFill>
                  <a:schemeClr val="bg1"/>
                </a:solidFill>
                <a:latin typeface="微软雅黑" panose="020B0503020204020204" charset="-122"/>
                <a:ea typeface="微软雅黑" panose="020B0503020204020204" charset="-122"/>
                <a:cs typeface="+mn-cs"/>
                <a:sym typeface="+mn-ea"/>
              </a:rPr>
              <a:t>鹤山市社会保险基金管理局</a:t>
            </a:r>
            <a:endParaRPr lang="zh-CN" altLang="en-US" sz="1400" b="1" spc="200" noProof="1">
              <a:solidFill>
                <a:schemeClr val="bg1"/>
              </a:solidFill>
              <a:latin typeface="微软雅黑" panose="020B0503020204020204" charset="-122"/>
              <a:ea typeface="微软雅黑" panose="020B0503020204020204" charset="-122"/>
            </a:endParaRPr>
          </a:p>
        </p:txBody>
      </p:sp>
      <p:sp>
        <p:nvSpPr>
          <p:cNvPr id="9" name="矩形 8"/>
          <p:cNvSpPr/>
          <p:nvPr/>
        </p:nvSpPr>
        <p:spPr>
          <a:xfrm>
            <a:off x="-7937" y="9332913"/>
            <a:ext cx="6865938" cy="569913"/>
          </a:xfrm>
          <a:prstGeom prst="rect">
            <a:avLst/>
          </a:prstGeom>
          <a:solidFill>
            <a:srgbClr val="00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172" name="文本框 9"/>
          <p:cNvSpPr txBox="1"/>
          <p:nvPr/>
        </p:nvSpPr>
        <p:spPr>
          <a:xfrm>
            <a:off x="133350" y="755650"/>
            <a:ext cx="6597650" cy="5176520"/>
          </a:xfrm>
          <a:prstGeom prst="rect">
            <a:avLst/>
          </a:prstGeom>
          <a:noFill/>
          <a:ln w="9525">
            <a:noFill/>
          </a:ln>
        </p:spPr>
        <p:txBody>
          <a:bodyPr wrap="square" anchor="t" anchorCtr="0"/>
          <a:p>
            <a:pPr indent="457200">
              <a:lnSpc>
                <a:spcPct val="130000"/>
              </a:lnSpc>
            </a:pPr>
            <a:r>
              <a:rPr lang="en-US" altLang="zh-CN">
                <a:solidFill>
                  <a:schemeClr val="tx1"/>
                </a:solidFill>
                <a:latin typeface="宋体" panose="02010600030101010101" pitchFamily="2" charset="-122"/>
                <a:ea typeface="宋体" panose="02010600030101010101" pitchFamily="2" charset="-122"/>
              </a:rPr>
              <a:t>14.</a:t>
            </a:r>
            <a:r>
              <a:rPr lang="zh-CN" altLang="en-US">
                <a:solidFill>
                  <a:schemeClr val="tx1"/>
                </a:solidFill>
                <a:latin typeface="宋体" panose="02010600030101010101" pitchFamily="2" charset="-122"/>
                <a:ea typeface="宋体" panose="02010600030101010101" pitchFamily="2" charset="-122"/>
              </a:rPr>
              <a:t>参保人存在刑满释放、被判刑后予以监外执行或假释等情形的，应提供相应的法院判决、裁定以及司法部门出具的相关文书等材料</a:t>
            </a:r>
            <a:endParaRPr lang="zh-CN" altLang="en-US">
              <a:solidFill>
                <a:schemeClr val="tx1"/>
              </a:solidFill>
              <a:latin typeface="宋体" panose="02010600030101010101" pitchFamily="2" charset="-122"/>
              <a:ea typeface="宋体" panose="02010600030101010101" pitchFamily="2" charset="-122"/>
            </a:endParaRPr>
          </a:p>
          <a:p>
            <a:pPr indent="457200">
              <a:lnSpc>
                <a:spcPct val="130000"/>
              </a:lnSpc>
            </a:pPr>
            <a:r>
              <a:rPr lang="en-US" altLang="zh-CN">
                <a:solidFill>
                  <a:schemeClr val="tx1"/>
                </a:solidFill>
                <a:latin typeface="宋体" panose="02010600030101010101" pitchFamily="2" charset="-122"/>
                <a:ea typeface="宋体" panose="02010600030101010101" pitchFamily="2" charset="-122"/>
              </a:rPr>
              <a:t>15.</a:t>
            </a:r>
            <a:r>
              <a:rPr lang="zh-CN" altLang="en-US">
                <a:solidFill>
                  <a:schemeClr val="tx1"/>
                </a:solidFill>
                <a:latin typeface="宋体" panose="02010600030101010101" pitchFamily="2" charset="-122"/>
                <a:ea typeface="宋体" panose="02010600030101010101" pitchFamily="2" charset="-122"/>
              </a:rPr>
              <a:t>企业职工基本养老保险待遇申报表</a:t>
            </a:r>
            <a:endParaRPr lang="zh-CN" altLang="en-US">
              <a:solidFill>
                <a:schemeClr val="tx1"/>
              </a:solidFill>
              <a:latin typeface="宋体" panose="02010600030101010101" pitchFamily="2" charset="-122"/>
              <a:ea typeface="宋体" panose="02010600030101010101" pitchFamily="2" charset="-122"/>
            </a:endParaRPr>
          </a:p>
          <a:p>
            <a:pPr indent="457200">
              <a:lnSpc>
                <a:spcPct val="130000"/>
              </a:lnSpc>
            </a:pPr>
            <a:r>
              <a:rPr lang="en-US" altLang="zh-CN">
                <a:solidFill>
                  <a:schemeClr val="tx1"/>
                </a:solidFill>
                <a:latin typeface="宋体" panose="02010600030101010101" pitchFamily="2" charset="-122"/>
                <a:ea typeface="宋体" panose="02010600030101010101" pitchFamily="2" charset="-122"/>
              </a:rPr>
              <a:t>16.</a:t>
            </a:r>
            <a:r>
              <a:rPr lang="zh-CN" altLang="en-US">
                <a:solidFill>
                  <a:schemeClr val="tx1"/>
                </a:solidFill>
                <a:latin typeface="宋体" panose="02010600030101010101" pitchFamily="2" charset="-122"/>
                <a:ea typeface="宋体" panose="02010600030101010101" pitchFamily="2" charset="-122"/>
              </a:rPr>
              <a:t>企业职工基本养老保险参保人历史信息（含特殊工种工作经历）审核申报表</a:t>
            </a:r>
            <a:endParaRPr lang="zh-CN" altLang="en-US">
              <a:solidFill>
                <a:schemeClr val="tx1"/>
              </a:solidFill>
              <a:latin typeface="宋体" panose="02010600030101010101" pitchFamily="2" charset="-122"/>
              <a:ea typeface="宋体" panose="02010600030101010101" pitchFamily="2" charset="-122"/>
            </a:endParaRPr>
          </a:p>
          <a:p>
            <a:pPr indent="457200">
              <a:lnSpc>
                <a:spcPct val="130000"/>
              </a:lnSpc>
            </a:pPr>
            <a:r>
              <a:rPr lang="en-US" altLang="zh-CN">
                <a:solidFill>
                  <a:schemeClr val="tx1"/>
                </a:solidFill>
                <a:latin typeface="宋体" panose="02010600030101010101" pitchFamily="2" charset="-122"/>
                <a:ea typeface="宋体" panose="02010600030101010101" pitchFamily="2" charset="-122"/>
              </a:rPr>
              <a:t>17.</a:t>
            </a:r>
            <a:r>
              <a:rPr lang="zh-CN" altLang="en-US">
                <a:solidFill>
                  <a:schemeClr val="tx1"/>
                </a:solidFill>
                <a:latin typeface="宋体" panose="02010600030101010101" pitchFamily="2" charset="-122"/>
                <a:ea typeface="宋体" panose="02010600030101010101" pitchFamily="2" charset="-122"/>
              </a:rPr>
              <a:t>存在重复缴费的，提供《企业职工基本养老保险重复缴费退款申请表》</a:t>
            </a:r>
            <a:endParaRPr lang="zh-CN" altLang="en-US">
              <a:solidFill>
                <a:schemeClr val="tx1"/>
              </a:solidFill>
              <a:latin typeface="宋体" panose="02010600030101010101" pitchFamily="2" charset="-122"/>
              <a:ea typeface="宋体" panose="02010600030101010101" pitchFamily="2" charset="-122"/>
            </a:endParaRPr>
          </a:p>
          <a:p>
            <a:pPr indent="457200">
              <a:lnSpc>
                <a:spcPct val="130000"/>
              </a:lnSpc>
            </a:pPr>
            <a:r>
              <a:rPr lang="en-US" altLang="zh-CN">
                <a:solidFill>
                  <a:schemeClr val="tx1"/>
                </a:solidFill>
                <a:latin typeface="宋体" panose="02010600030101010101" pitchFamily="2" charset="-122"/>
                <a:ea typeface="宋体" panose="02010600030101010101" pitchFamily="2" charset="-122"/>
              </a:rPr>
              <a:t>18.</a:t>
            </a:r>
            <a:r>
              <a:rPr lang="zh-CN" altLang="en-US">
                <a:solidFill>
                  <a:schemeClr val="tx1"/>
                </a:solidFill>
                <a:latin typeface="宋体" panose="02010600030101010101" pitchFamily="2" charset="-122"/>
                <a:ea typeface="宋体" panose="02010600030101010101" pitchFamily="2" charset="-122"/>
              </a:rPr>
              <a:t>广东省城镇独生子女父母计划生育奖励申请表</a:t>
            </a:r>
            <a:endParaRPr lang="zh-CN" altLang="en-US">
              <a:solidFill>
                <a:schemeClr val="tx1"/>
              </a:solidFill>
              <a:latin typeface="宋体" panose="02010600030101010101" pitchFamily="2" charset="-122"/>
              <a:ea typeface="宋体" panose="02010600030101010101" pitchFamily="2" charset="-122"/>
            </a:endParaRPr>
          </a:p>
          <a:p>
            <a:pPr indent="457200">
              <a:lnSpc>
                <a:spcPct val="130000"/>
              </a:lnSpc>
            </a:pPr>
            <a:r>
              <a:rPr lang="en-US" altLang="zh-CN">
                <a:solidFill>
                  <a:schemeClr val="tx1"/>
                </a:solidFill>
                <a:latin typeface="宋体" panose="02010600030101010101" pitchFamily="2" charset="-122"/>
                <a:ea typeface="宋体" panose="02010600030101010101" pitchFamily="2" charset="-122"/>
              </a:rPr>
              <a:t>19.</a:t>
            </a:r>
            <a:r>
              <a:rPr lang="zh-CN" altLang="en-US">
                <a:solidFill>
                  <a:schemeClr val="tx1"/>
                </a:solidFill>
                <a:latin typeface="宋体" panose="02010600030101010101" pitchFamily="2" charset="-122"/>
                <a:ea typeface="宋体" panose="02010600030101010101" pitchFamily="2" charset="-122"/>
              </a:rPr>
              <a:t>中华人民共和国结婚证</a:t>
            </a:r>
            <a:endParaRPr lang="zh-CN" altLang="en-US">
              <a:solidFill>
                <a:schemeClr val="tx1"/>
              </a:solidFill>
              <a:latin typeface="宋体" panose="02010600030101010101" pitchFamily="2" charset="-122"/>
              <a:ea typeface="宋体" panose="02010600030101010101" pitchFamily="2" charset="-122"/>
            </a:endParaRPr>
          </a:p>
          <a:p>
            <a:pPr indent="457200">
              <a:lnSpc>
                <a:spcPct val="130000"/>
              </a:lnSpc>
            </a:pPr>
            <a:r>
              <a:rPr lang="en-US" altLang="zh-CN">
                <a:latin typeface="宋体" panose="02010600030101010101" pitchFamily="2" charset="-122"/>
                <a:ea typeface="宋体" panose="02010600030101010101" pitchFamily="2" charset="-122"/>
              </a:rPr>
              <a:t>20.</a:t>
            </a:r>
            <a:r>
              <a:rPr lang="zh-CN" altLang="en-US">
                <a:latin typeface="宋体" panose="02010600030101010101" pitchFamily="2" charset="-122"/>
                <a:ea typeface="宋体" panose="02010600030101010101" pitchFamily="2" charset="-122"/>
              </a:rPr>
              <a:t>配偶身份证</a:t>
            </a:r>
            <a:endParaRPr lang="zh-CN" altLang="en-US">
              <a:latin typeface="宋体" panose="02010600030101010101" pitchFamily="2" charset="-122"/>
              <a:ea typeface="宋体" panose="02010600030101010101" pitchFamily="2" charset="-122"/>
            </a:endParaRPr>
          </a:p>
          <a:p>
            <a:pPr indent="457200">
              <a:lnSpc>
                <a:spcPct val="130000"/>
              </a:lnSpc>
            </a:pPr>
            <a:r>
              <a:rPr lang="en-US" altLang="zh-CN">
                <a:latin typeface="宋体" panose="02010600030101010101" pitchFamily="2" charset="-122"/>
                <a:ea typeface="宋体" panose="02010600030101010101" pitchFamily="2" charset="-122"/>
              </a:rPr>
              <a:t>21.</a:t>
            </a:r>
            <a:r>
              <a:rPr lang="zh-CN" altLang="en-US">
                <a:latin typeface="宋体" panose="02010600030101010101" pitchFamily="2" charset="-122"/>
                <a:ea typeface="宋体" panose="02010600030101010101" pitchFamily="2" charset="-122"/>
              </a:rPr>
              <a:t>收养证或收养公证书</a:t>
            </a:r>
            <a:endParaRPr lang="zh-CN" altLang="en-US">
              <a:latin typeface="宋体" panose="02010600030101010101" pitchFamily="2" charset="-122"/>
              <a:ea typeface="宋体" panose="02010600030101010101" pitchFamily="2" charset="-122"/>
            </a:endParaRPr>
          </a:p>
          <a:p>
            <a:pPr indent="457200">
              <a:lnSpc>
                <a:spcPct val="130000"/>
              </a:lnSpc>
            </a:pPr>
            <a:r>
              <a:rPr lang="en-US" altLang="zh-CN">
                <a:latin typeface="宋体" panose="02010600030101010101" pitchFamily="2" charset="-122"/>
                <a:ea typeface="宋体" panose="02010600030101010101" pitchFamily="2" charset="-122"/>
              </a:rPr>
              <a:t>22.</a:t>
            </a:r>
            <a:r>
              <a:rPr lang="zh-CN" altLang="en-US">
                <a:latin typeface="宋体" panose="02010600030101010101" pitchFamily="2" charset="-122"/>
                <a:ea typeface="宋体" panose="02010600030101010101" pitchFamily="2" charset="-122"/>
              </a:rPr>
              <a:t>本人免冠证件照</a:t>
            </a:r>
            <a:r>
              <a:rPr lang="en-US" altLang="zh-CN">
                <a:latin typeface="宋体" panose="02010600030101010101" pitchFamily="2" charset="-122"/>
                <a:ea typeface="宋体" panose="02010600030101010101" pitchFamily="2" charset="-122"/>
              </a:rPr>
              <a:t>2</a:t>
            </a:r>
            <a:r>
              <a:rPr lang="zh-CN" altLang="en-US">
                <a:latin typeface="宋体" panose="02010600030101010101" pitchFamily="2" charset="-122"/>
                <a:ea typeface="宋体" panose="02010600030101010101" pitchFamily="2" charset="-122"/>
              </a:rPr>
              <a:t>张</a:t>
            </a:r>
            <a:endParaRPr lang="zh-CN" altLang="en-US">
              <a:latin typeface="宋体" panose="02010600030101010101" pitchFamily="2" charset="-122"/>
              <a:ea typeface="宋体" panose="02010600030101010101" pitchFamily="2" charset="-122"/>
            </a:endParaRPr>
          </a:p>
          <a:p>
            <a:pPr indent="457200">
              <a:lnSpc>
                <a:spcPct val="130000"/>
              </a:lnSpc>
            </a:pPr>
            <a:r>
              <a:rPr lang="en-US" altLang="zh-CN">
                <a:latin typeface="宋体" panose="02010600030101010101" pitchFamily="2" charset="-122"/>
                <a:ea typeface="宋体" panose="02010600030101010101" pitchFamily="2" charset="-122"/>
              </a:rPr>
              <a:t>23.</a:t>
            </a:r>
            <a:r>
              <a:rPr lang="zh-CN" altLang="en-US">
                <a:latin typeface="宋体" panose="02010600030101010101" pitchFamily="2" charset="-122"/>
                <a:ea typeface="宋体" panose="02010600030101010101" pitchFamily="2" charset="-122"/>
              </a:rPr>
              <a:t>《城镇独生子女父母奖励告知书》</a:t>
            </a:r>
            <a:endParaRPr lang="zh-CN" altLang="en-US">
              <a:latin typeface="宋体" panose="02010600030101010101" pitchFamily="2" charset="-122"/>
              <a:ea typeface="宋体" panose="02010600030101010101" pitchFamily="2" charset="-122"/>
            </a:endParaRPr>
          </a:p>
        </p:txBody>
      </p:sp>
      <p:pic>
        <p:nvPicPr>
          <p:cNvPr id="7174" name="图片 2" descr="/home/uos/Desktop/Z文件夹Z/文件（社保）/z/中国社会保险LOGO/中国社会保险LOGO/yy0.pngyy0"/>
          <p:cNvPicPr>
            <a:picLocks noChangeAspect="1"/>
          </p:cNvPicPr>
          <p:nvPr/>
        </p:nvPicPr>
        <p:blipFill>
          <a:blip r:embed="rId1"/>
          <a:srcRect b="39291"/>
          <a:stretch>
            <a:fillRect/>
          </a:stretch>
        </p:blipFill>
        <p:spPr>
          <a:xfrm>
            <a:off x="0" y="0"/>
            <a:ext cx="1009650" cy="438150"/>
          </a:xfrm>
          <a:prstGeom prst="rect">
            <a:avLst/>
          </a:prstGeom>
          <a:noFill/>
          <a:ln w="9525">
            <a:noFill/>
          </a:ln>
        </p:spPr>
      </p:pic>
      <p:sp>
        <p:nvSpPr>
          <p:cNvPr id="2" name="文本框 1"/>
          <p:cNvSpPr txBox="1"/>
          <p:nvPr/>
        </p:nvSpPr>
        <p:spPr>
          <a:xfrm>
            <a:off x="125730" y="6076950"/>
            <a:ext cx="6482715" cy="3378200"/>
          </a:xfrm>
          <a:prstGeom prst="rect">
            <a:avLst/>
          </a:prstGeom>
          <a:noFill/>
        </p:spPr>
        <p:txBody>
          <a:bodyPr wrap="square" rtlCol="0">
            <a:noAutofit/>
          </a:bodyPr>
          <a:p>
            <a:pPr indent="457200" fontAlgn="auto">
              <a:lnSpc>
                <a:spcPct val="130000"/>
              </a:lnSpc>
              <a:buClrTx/>
              <a:buSzTx/>
              <a:buFontTx/>
            </a:pPr>
            <a:r>
              <a:rPr lang="zh-CN" altLang="en-US" b="1" noProof="1">
                <a:latin typeface="黑体" panose="02010609060101010101" charset="-122"/>
                <a:ea typeface="黑体" panose="02010609060101010101" charset="-122"/>
                <a:cs typeface="+mn-cs"/>
                <a:sym typeface="+mn-ea"/>
              </a:rPr>
              <a:t>四</a:t>
            </a:r>
            <a:r>
              <a:rPr lang="zh-CN" altLang="en-US" b="1" noProof="1">
                <a:latin typeface="宋体" panose="02010600030101010101" pitchFamily="2" charset="-122"/>
                <a:ea typeface="宋体" panose="02010600030101010101" pitchFamily="2" charset="-122"/>
                <a:cs typeface="宋体" panose="02010600030101010101" pitchFamily="2" charset="-122"/>
                <a:sym typeface="+mn-ea"/>
              </a:rPr>
              <a:t>、常见问答</a:t>
            </a:r>
            <a:endParaRPr lang="zh-CN" altLang="en-US" b="1" noProof="1">
              <a:highlight>
                <a:srgbClr val="FFFF00"/>
              </a:highlight>
              <a:latin typeface="黑体" panose="02010609060101010101" charset="-122"/>
              <a:ea typeface="黑体" panose="02010609060101010101" charset="-122"/>
              <a:sym typeface="+mn-ea"/>
            </a:endParaRPr>
          </a:p>
          <a:p>
            <a:pPr indent="457200" fontAlgn="auto">
              <a:lnSpc>
                <a:spcPct val="150000"/>
              </a:lnSpc>
              <a:buClrTx/>
              <a:buSzTx/>
              <a:buFontTx/>
            </a:pPr>
            <a:r>
              <a:rPr lang="en-US" altLang="zh-CN" noProof="1">
                <a:latin typeface="宋体" panose="02010600030101010101" pitchFamily="2" charset="-122"/>
                <a:ea typeface="宋体" panose="02010600030101010101" pitchFamily="2" charset="-122"/>
              </a:rPr>
              <a:t>1</a:t>
            </a:r>
            <a:r>
              <a:rPr lang="zh-CN" altLang="en-US" noProof="1">
                <a:latin typeface="宋体" panose="02010600030101010101" pitchFamily="2" charset="-122"/>
                <a:ea typeface="宋体" panose="02010600030101010101" pitchFamily="2" charset="-122"/>
              </a:rPr>
              <a:t>、企业职工</a:t>
            </a:r>
            <a:r>
              <a:rPr lang="en-US" altLang="zh-CN" noProof="1">
                <a:latin typeface="宋体" panose="02010600030101010101" pitchFamily="2" charset="-122"/>
                <a:ea typeface="宋体" panose="02010600030101010101" pitchFamily="2" charset="-122"/>
              </a:rPr>
              <a:t>“</a:t>
            </a:r>
            <a:r>
              <a:rPr lang="zh-CN" altLang="en-US" noProof="1">
                <a:latin typeface="宋体" panose="02010600030101010101" pitchFamily="2" charset="-122"/>
                <a:ea typeface="宋体" panose="02010600030101010101" pitchFamily="2" charset="-122"/>
              </a:rPr>
              <a:t>退休一件事</a:t>
            </a:r>
            <a:r>
              <a:rPr lang="en-US" altLang="zh-CN" noProof="1">
                <a:latin typeface="宋体" panose="02010600030101010101" pitchFamily="2" charset="-122"/>
                <a:ea typeface="宋体" panose="02010600030101010101" pitchFamily="2" charset="-122"/>
              </a:rPr>
              <a:t>”</a:t>
            </a:r>
            <a:r>
              <a:rPr lang="zh-CN" altLang="en-US" noProof="1">
                <a:latin typeface="宋体" panose="02010600030101010101" pitchFamily="2" charset="-122"/>
                <a:ea typeface="宋体" panose="02010600030101010101" pitchFamily="2" charset="-122"/>
              </a:rPr>
              <a:t>的所有业务需一次性办完吗？</a:t>
            </a:r>
            <a:endParaRPr lang="zh-CN" altLang="en-US" noProof="1">
              <a:latin typeface="宋体" panose="02010600030101010101" pitchFamily="2" charset="-122"/>
              <a:ea typeface="宋体" panose="02010600030101010101" pitchFamily="2" charset="-122"/>
            </a:endParaRPr>
          </a:p>
          <a:p>
            <a:pPr indent="457200" fontAlgn="auto">
              <a:lnSpc>
                <a:spcPct val="150000"/>
              </a:lnSpc>
              <a:buClrTx/>
              <a:buSzTx/>
              <a:buFontTx/>
            </a:pPr>
            <a:r>
              <a:rPr lang="zh-CN" altLang="en-US" noProof="1">
                <a:latin typeface="宋体" panose="02010600030101010101" pitchFamily="2" charset="-122"/>
                <a:ea typeface="宋体" panose="02010600030101010101" pitchFamily="2" charset="-122"/>
              </a:rPr>
              <a:t>答：退休业务在申报时属于必办事项，其他联办事项在申报时属于选办事项。对于可选事项，申请人可根据系统提示选择是否同步办理。</a:t>
            </a:r>
            <a:endParaRPr lang="zh-CN" altLang="en-US" noProof="1">
              <a:latin typeface="宋体" panose="02010600030101010101" pitchFamily="2" charset="-122"/>
              <a:ea typeface="宋体" panose="02010600030101010101" pitchFamily="2" charset="-122"/>
            </a:endParaRPr>
          </a:p>
          <a:p>
            <a:pPr indent="457200" fontAlgn="auto">
              <a:lnSpc>
                <a:spcPct val="130000"/>
              </a:lnSpc>
              <a:buClrTx/>
              <a:buSzTx/>
              <a:buFontTx/>
            </a:pPr>
            <a:endParaRPr lang="zh-CN" altLang="en-US" noProof="1">
              <a:latin typeface="宋体" panose="02010600030101010101" pitchFamily="2" charset="-122"/>
              <a:ea typeface="宋体" panose="02010600030101010101" pitchFamily="2" charset="-122"/>
            </a:endParaRPr>
          </a:p>
          <a:p>
            <a:pPr indent="457200" fontAlgn="auto">
              <a:lnSpc>
                <a:spcPct val="130000"/>
              </a:lnSpc>
              <a:buClrTx/>
              <a:buSzTx/>
              <a:buFontTx/>
            </a:pPr>
            <a:endParaRPr lang="zh-CN" altLang="en-US" noProof="1">
              <a:latin typeface="宋体" panose="02010600030101010101" pitchFamily="2" charset="-122"/>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0"/>
            <a:ext cx="6865938" cy="569913"/>
          </a:xfrm>
          <a:prstGeom prst="rect">
            <a:avLst/>
          </a:prstGeom>
          <a:solidFill>
            <a:srgbClr val="00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 name="文本框 6"/>
          <p:cNvSpPr txBox="1"/>
          <p:nvPr/>
        </p:nvSpPr>
        <p:spPr>
          <a:xfrm>
            <a:off x="739775" y="131763"/>
            <a:ext cx="2882900" cy="306705"/>
          </a:xfrm>
          <a:prstGeom prst="rect">
            <a:avLst/>
          </a:prstGeom>
          <a:noFill/>
        </p:spPr>
        <p:txBody>
          <a:bodyPr wrap="square" rtlCol="0">
            <a:spAutoFit/>
          </a:bodyPr>
          <a:lstStyle/>
          <a:p>
            <a:pPr fontAlgn="auto"/>
            <a:r>
              <a:rPr lang="zh-CN" altLang="en-US" sz="1400" b="1" spc="200" noProof="1">
                <a:solidFill>
                  <a:schemeClr val="bg1"/>
                </a:solidFill>
                <a:latin typeface="微软雅黑" panose="020B0503020204020204" charset="-122"/>
                <a:ea typeface="微软雅黑" panose="020B0503020204020204" charset="-122"/>
                <a:cs typeface="+mn-cs"/>
                <a:sym typeface="+mn-ea"/>
              </a:rPr>
              <a:t>鹤山市社会保险基金管理局</a:t>
            </a:r>
            <a:endParaRPr lang="zh-CN" altLang="en-US" sz="1400" b="1" spc="200" noProof="1">
              <a:solidFill>
                <a:schemeClr val="bg1"/>
              </a:solidFill>
              <a:latin typeface="微软雅黑" panose="020B0503020204020204" charset="-122"/>
              <a:ea typeface="微软雅黑" panose="020B0503020204020204" charset="-122"/>
            </a:endParaRPr>
          </a:p>
        </p:txBody>
      </p:sp>
      <p:sp>
        <p:nvSpPr>
          <p:cNvPr id="9" name="矩形 8"/>
          <p:cNvSpPr/>
          <p:nvPr/>
        </p:nvSpPr>
        <p:spPr>
          <a:xfrm>
            <a:off x="-7937" y="9332913"/>
            <a:ext cx="6865938" cy="569913"/>
          </a:xfrm>
          <a:prstGeom prst="rect">
            <a:avLst/>
          </a:prstGeom>
          <a:solidFill>
            <a:srgbClr val="00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246" name="文本框 2"/>
          <p:cNvSpPr txBox="1"/>
          <p:nvPr/>
        </p:nvSpPr>
        <p:spPr>
          <a:xfrm>
            <a:off x="534670" y="696595"/>
            <a:ext cx="5955030" cy="7779385"/>
          </a:xfrm>
          <a:prstGeom prst="rect">
            <a:avLst/>
          </a:prstGeom>
          <a:noFill/>
          <a:ln w="9525">
            <a:noFill/>
          </a:ln>
        </p:spPr>
        <p:txBody>
          <a:bodyPr wrap="square" anchor="t" anchorCtr="0">
            <a:noAutofit/>
          </a:bodyPr>
          <a:p>
            <a:pPr indent="266700" algn="just" defTabSz="266700">
              <a:lnSpc>
                <a:spcPct val="120000"/>
              </a:lnSpc>
            </a:pPr>
            <a:r>
              <a:rPr lang="en-US" altLang="zh-CN">
                <a:latin typeface="宋体" panose="02010600030101010101" pitchFamily="2" charset="-122"/>
                <a:ea typeface="宋体" panose="02010600030101010101" pitchFamily="2" charset="-122"/>
              </a:rPr>
              <a:t>  2</a:t>
            </a:r>
            <a:r>
              <a:rPr lang="zh-CN" altLang="en-US">
                <a:latin typeface="宋体" panose="02010600030101010101" pitchFamily="2" charset="-122"/>
                <a:ea typeface="宋体" panose="02010600030101010101" pitchFamily="2" charset="-122"/>
              </a:rPr>
              <a:t>、</a:t>
            </a:r>
            <a:r>
              <a:rPr lang="zh-CN" altLang="en-US">
                <a:latin typeface="宋体" panose="02010600030101010101" pitchFamily="2" charset="-122"/>
                <a:ea typeface="宋体" panose="02010600030101010101" pitchFamily="2" charset="-122"/>
                <a:sym typeface="微软雅黑" panose="020B0503020204020204" charset="-122"/>
              </a:rPr>
              <a:t>企业职工“退休一件事”</a:t>
            </a:r>
            <a:r>
              <a:rPr lang="zh-CN" altLang="en-US">
                <a:latin typeface="宋体" panose="02010600030101010101" pitchFamily="2" charset="-122"/>
                <a:ea typeface="宋体" panose="02010600030101010101" pitchFamily="2" charset="-122"/>
              </a:rPr>
              <a:t>涉及到多个部门，在申报的时候申请材料是否需要多次重复提交？</a:t>
            </a:r>
            <a:endParaRPr lang="zh-CN" altLang="en-US">
              <a:latin typeface="宋体" panose="02010600030101010101" pitchFamily="2" charset="-122"/>
              <a:ea typeface="宋体" panose="02010600030101010101" pitchFamily="2" charset="-122"/>
            </a:endParaRPr>
          </a:p>
          <a:p>
            <a:pPr indent="266700" algn="just" defTabSz="266700">
              <a:lnSpc>
                <a:spcPct val="120000"/>
              </a:lnSpc>
            </a:pPr>
            <a:r>
              <a:rPr lang="en-US" altLang="zh-CN">
                <a:latin typeface="宋体" panose="02010600030101010101" pitchFamily="2" charset="-122"/>
                <a:ea typeface="宋体" panose="02010600030101010101" pitchFamily="2" charset="-122"/>
              </a:rPr>
              <a:t>  </a:t>
            </a:r>
            <a:r>
              <a:rPr lang="zh-CN" altLang="en-US">
                <a:latin typeface="宋体" panose="02010600030101010101" pitchFamily="2" charset="-122"/>
                <a:ea typeface="宋体" panose="02010600030101010101" pitchFamily="2" charset="-122"/>
              </a:rPr>
              <a:t>答：</a:t>
            </a:r>
            <a:r>
              <a:rPr lang="zh-CN" altLang="en-US">
                <a:latin typeface="宋体" panose="02010600030101010101" pitchFamily="2" charset="-122"/>
                <a:ea typeface="宋体" panose="02010600030101010101" pitchFamily="2" charset="-122"/>
                <a:sym typeface="微软雅黑" panose="020B0503020204020204" charset="-122"/>
              </a:rPr>
              <a:t>企业职工“退休一件事”</a:t>
            </a:r>
            <a:r>
              <a:rPr lang="zh-CN" altLang="en-US">
                <a:latin typeface="宋体" panose="02010600030101010101" pitchFamily="2" charset="-122"/>
                <a:ea typeface="宋体" panose="02010600030101010101" pitchFamily="2" charset="-122"/>
              </a:rPr>
              <a:t>，依托江门市政务服务一体化平台，通过</a:t>
            </a:r>
            <a:r>
              <a:rPr lang="en-US" altLang="zh-CN">
                <a:latin typeface="宋体" panose="02010600030101010101" pitchFamily="2" charset="-122"/>
                <a:ea typeface="宋体" panose="02010600030101010101" pitchFamily="2" charset="-122"/>
              </a:rPr>
              <a:t>“</a:t>
            </a:r>
            <a:r>
              <a:rPr lang="zh-CN" altLang="en-US">
                <a:latin typeface="宋体" panose="02010600030101010101" pitchFamily="2" charset="-122"/>
                <a:ea typeface="宋体" panose="02010600030101010101" pitchFamily="2" charset="-122"/>
              </a:rPr>
              <a:t>一窗受理、一网通办、</a:t>
            </a:r>
            <a:r>
              <a:rPr lang="zh-CN" altLang="en-US">
                <a:latin typeface="宋体" panose="02010600030101010101" pitchFamily="2" charset="-122"/>
                <a:ea typeface="宋体" panose="02010600030101010101" pitchFamily="2" charset="-122"/>
                <a:sym typeface="微软雅黑" panose="020B0503020204020204" charset="-122"/>
              </a:rPr>
              <a:t>一次告知、</a:t>
            </a:r>
            <a:r>
              <a:rPr lang="zh-CN" altLang="en-US">
                <a:latin typeface="宋体" panose="02010600030101010101" pitchFamily="2" charset="-122"/>
                <a:ea typeface="宋体" panose="02010600030101010101" pitchFamily="2" charset="-122"/>
              </a:rPr>
              <a:t>数据复用、数据共享</a:t>
            </a:r>
            <a:r>
              <a:rPr lang="en-US" altLang="zh-CN">
                <a:latin typeface="宋体" panose="02010600030101010101" pitchFamily="2" charset="-122"/>
                <a:ea typeface="宋体" panose="02010600030101010101" pitchFamily="2" charset="-122"/>
              </a:rPr>
              <a:t>”</a:t>
            </a:r>
            <a:r>
              <a:rPr lang="zh-CN" altLang="en-US">
                <a:latin typeface="宋体" panose="02010600030101010101" pitchFamily="2" charset="-122"/>
                <a:ea typeface="宋体" panose="02010600030101010101" pitchFamily="2" charset="-122"/>
              </a:rPr>
              <a:t>，推进部门协同办理、同步推进，联办事项涉及的相同证明材料，免于重复提交，大幅缩短单位和职工办事时间。</a:t>
            </a:r>
            <a:endParaRPr lang="zh-CN" altLang="en-US">
              <a:latin typeface="宋体" panose="02010600030101010101" pitchFamily="2" charset="-122"/>
              <a:ea typeface="宋体" panose="02010600030101010101" pitchFamily="2" charset="-122"/>
            </a:endParaRPr>
          </a:p>
          <a:p>
            <a:pPr indent="266700" algn="just" defTabSz="266700" fontAlgn="auto">
              <a:lnSpc>
                <a:spcPct val="120000"/>
              </a:lnSpc>
            </a:pPr>
            <a:r>
              <a:rPr lang="en-US" altLang="zh-CN">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3</a:t>
            </a:r>
            <a:r>
              <a:rPr lang="zh-CN" altLang="en-US">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、办理企业职工“退休一件事”具体怎么办？</a:t>
            </a:r>
            <a:endParaRPr lang="zh-CN" altLang="en-US" noProof="1">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355600" algn="just" defTabSz="266700" fontAlgn="auto">
              <a:lnSpc>
                <a:spcPct val="120000"/>
              </a:lnSpc>
            </a:pPr>
            <a:r>
              <a:rPr lang="zh-CN" altLang="en-US">
                <a:latin typeface="宋体" panose="02010600030101010101" pitchFamily="2" charset="-122"/>
                <a:ea typeface="宋体" panose="02010600030101010101" pitchFamily="2" charset="-122"/>
                <a:cs typeface="宋体" panose="02010600030101010101" pitchFamily="2" charset="-122"/>
                <a:sym typeface="+mn-ea"/>
              </a:rPr>
              <a:t>答：有线上办理和线下办理两种方式。</a:t>
            </a:r>
            <a:endParaRPr lang="zh-CN" altLang="en-US" b="0" noProof="1">
              <a:latin typeface="宋体" panose="02010600030101010101" pitchFamily="2" charset="-122"/>
              <a:ea typeface="宋体" panose="02010600030101010101" pitchFamily="2" charset="-122"/>
              <a:cs typeface="宋体" panose="02010600030101010101" pitchFamily="2" charset="-122"/>
            </a:endParaRPr>
          </a:p>
          <a:p>
            <a:pPr indent="356870" algn="just" defTabSz="266700" fontAlgn="auto">
              <a:lnSpc>
                <a:spcPct val="120000"/>
              </a:lnSpc>
              <a:tabLst>
                <a:tab pos="198120" algn="l"/>
              </a:tabLst>
            </a:pPr>
            <a:r>
              <a:rPr lang="zh-CN" altLang="en-US" b="1">
                <a:latin typeface="楷体" panose="02010609060101010101" charset="-122"/>
                <a:ea typeface="楷体" panose="02010609060101010101" charset="-122"/>
                <a:cs typeface="宋体" panose="02010600030101010101" pitchFamily="2" charset="-122"/>
                <a:sym typeface="+mn-ea"/>
              </a:rPr>
              <a:t>①线上办理：</a:t>
            </a:r>
            <a:r>
              <a:rPr lang="zh-CN" altLang="en-US">
                <a:latin typeface="宋体" panose="02010600030101010101" pitchFamily="2" charset="-122"/>
                <a:ea typeface="宋体" panose="02010600030101010101" pitchFamily="2" charset="-122"/>
                <a:cs typeface="宋体" panose="02010600030101010101" pitchFamily="2" charset="-122"/>
                <a:sym typeface="+mn-ea"/>
              </a:rPr>
              <a:t>申请人实名注册、登录广东政务服务网（</a:t>
            </a:r>
            <a:r>
              <a:rPr lang="en-US" altLang="zh-CN">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https://www.gdzwfw.gov.cn/</a:t>
            </a:r>
            <a:r>
              <a:rPr lang="zh-CN" altLang="en-US">
                <a:latin typeface="宋体" panose="02010600030101010101" pitchFamily="2" charset="-122"/>
                <a:ea typeface="宋体" panose="02010600030101010101" pitchFamily="2" charset="-122"/>
                <a:cs typeface="宋体" panose="02010600030101010101" pitchFamily="2" charset="-122"/>
                <a:sym typeface="+mn-ea"/>
              </a:rPr>
              <a:t>）后，在“高效办成一件事”重点事项服务专区中选择退休一件事，完成“一件事”主题情形智能导办问答后，点击“在线办理”，系统会自动生成个性化在线申报表单和材料清单，根据提示进行线上申报。</a:t>
            </a:r>
            <a:endParaRPr lang="zh-CN" altLang="en-US" b="0" noProof="1">
              <a:latin typeface="宋体" panose="02010600030101010101" pitchFamily="2" charset="-122"/>
              <a:ea typeface="宋体" panose="02010600030101010101" pitchFamily="2" charset="-122"/>
              <a:cs typeface="宋体" panose="02010600030101010101" pitchFamily="2" charset="-122"/>
            </a:endParaRPr>
          </a:p>
          <a:p>
            <a:pPr indent="356870" algn="just" defTabSz="266700" fontAlgn="auto">
              <a:lnSpc>
                <a:spcPct val="120000"/>
              </a:lnSpc>
            </a:pPr>
            <a:r>
              <a:rPr lang="zh-CN" altLang="en-US" b="1">
                <a:latin typeface="楷体" panose="02010609060101010101" charset="-122"/>
                <a:ea typeface="楷体" panose="02010609060101010101" charset="-122"/>
                <a:cs typeface="宋体" panose="02010600030101010101" pitchFamily="2" charset="-122"/>
                <a:sym typeface="+mn-ea"/>
              </a:rPr>
              <a:t>②线下办理：</a:t>
            </a:r>
            <a:r>
              <a:rPr lang="zh-CN" altLang="en-US">
                <a:latin typeface="宋体" panose="02010600030101010101" pitchFamily="2" charset="-122"/>
                <a:ea typeface="宋体" panose="02010600030101010101" pitchFamily="2" charset="-122"/>
                <a:cs typeface="宋体" panose="02010600030101010101" pitchFamily="2" charset="-122"/>
                <a:sym typeface="+mn-ea"/>
              </a:rPr>
              <a:t>前往鹤山市沙坪街道水围新村</a:t>
            </a:r>
            <a:r>
              <a:rPr lang="en-US" altLang="zh-CN">
                <a:latin typeface="宋体" panose="02010600030101010101" pitchFamily="2" charset="-122"/>
                <a:ea typeface="宋体" panose="02010600030101010101" pitchFamily="2" charset="-122"/>
                <a:cs typeface="宋体" panose="02010600030101010101" pitchFamily="2" charset="-122"/>
                <a:sym typeface="+mn-ea"/>
              </a:rPr>
              <a:t>8</a:t>
            </a:r>
            <a:r>
              <a:rPr lang="zh-CN" altLang="en-US">
                <a:latin typeface="宋体" panose="02010600030101010101" pitchFamily="2" charset="-122"/>
                <a:ea typeface="宋体" panose="02010600030101010101" pitchFamily="2" charset="-122"/>
                <a:cs typeface="宋体" panose="02010600030101010101" pitchFamily="2" charset="-122"/>
                <a:sym typeface="+mn-ea"/>
              </a:rPr>
              <a:t>座</a:t>
            </a:r>
            <a:r>
              <a:rPr lang="en-US" altLang="zh-CN">
                <a:latin typeface="宋体" panose="02010600030101010101" pitchFamily="2" charset="-122"/>
                <a:ea typeface="宋体" panose="02010600030101010101" pitchFamily="2" charset="-122"/>
                <a:cs typeface="宋体" panose="02010600030101010101" pitchFamily="2" charset="-122"/>
                <a:sym typeface="+mn-ea"/>
              </a:rPr>
              <a:t>138</a:t>
            </a:r>
            <a:r>
              <a:rPr lang="zh-CN" altLang="en-US">
                <a:latin typeface="宋体" panose="02010600030101010101" pitchFamily="2" charset="-122"/>
                <a:ea typeface="宋体" panose="02010600030101010101" pitchFamily="2" charset="-122"/>
                <a:cs typeface="宋体" panose="02010600030101010101" pitchFamily="2" charset="-122"/>
                <a:sym typeface="+mn-ea"/>
              </a:rPr>
              <a:t>号社保局一楼行政服务中心社保分厅高效办成“退休一件事”专窗进行申报。</a:t>
            </a:r>
            <a:endParaRPr lang="en-US" altLang="zh-CN" noProof="1">
              <a:solidFill>
                <a:srgbClr val="000000"/>
              </a:solidFill>
              <a:latin typeface="宋体" panose="02010600030101010101" pitchFamily="2" charset="-122"/>
              <a:ea typeface="宋体" panose="02010600030101010101" pitchFamily="2" charset="-122"/>
              <a:cs typeface="宋体" panose="02010600030101010101" pitchFamily="2" charset="-122"/>
            </a:endParaRPr>
          </a:p>
          <a:p>
            <a:pPr defTabSz="266700" fontAlgn="auto">
              <a:lnSpc>
                <a:spcPct val="120000"/>
              </a:lnSpc>
            </a:pPr>
            <a:r>
              <a:rPr lang="en-US" altLang="zh-CN">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4、需要准备什么材料呢？</a:t>
            </a:r>
            <a:endParaRPr lang="en-US" altLang="zh-CN" noProof="1">
              <a:solidFill>
                <a:srgbClr val="000000"/>
              </a:solidFill>
              <a:latin typeface="宋体" panose="02010600030101010101" pitchFamily="2" charset="-122"/>
              <a:ea typeface="宋体" panose="02010600030101010101" pitchFamily="2" charset="-122"/>
              <a:cs typeface="宋体" panose="02010600030101010101" pitchFamily="2" charset="-122"/>
            </a:endParaRPr>
          </a:p>
          <a:p>
            <a:pPr defTabSz="266700" fontAlgn="auto">
              <a:lnSpc>
                <a:spcPct val="120000"/>
              </a:lnSpc>
            </a:pPr>
            <a:r>
              <a:rPr lang="en-US" altLang="zh-CN">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a:latin typeface="宋体" panose="02010600030101010101" pitchFamily="2" charset="-122"/>
                <a:ea typeface="宋体" panose="02010600030101010101" pitchFamily="2" charset="-122"/>
                <a:cs typeface="宋体" panose="02010600030101010101" pitchFamily="2" charset="-122"/>
                <a:sym typeface="+mn-ea"/>
              </a:rPr>
              <a:t>答：企业职工“退休一件事”推出后，同一材料无需重复提供，可通过部门共享获取信息的无需提供相关材料。根据申请人勾选的服务事项及应用情形，线上办理系统会自动生成个性化的材料清单，柜面办理工作人员会提醒需要提供的材料。（办理各个事项分别需要提供的材料见下表）</a:t>
            </a:r>
            <a:endParaRPr lang="zh-CN" altLang="en-US" noProof="1">
              <a:latin typeface="宋体" panose="02010600030101010101" pitchFamily="2" charset="-122"/>
              <a:ea typeface="宋体" panose="02010600030101010101" pitchFamily="2" charset="-122"/>
              <a:cs typeface="宋体" panose="02010600030101010101" pitchFamily="2" charset="-122"/>
            </a:endParaRPr>
          </a:p>
          <a:p>
            <a:pPr indent="266700" algn="just" defTabSz="266700">
              <a:lnSpc>
                <a:spcPct val="150000"/>
              </a:lnSpc>
            </a:pPr>
            <a:endParaRPr lang="zh-CN" altLang="en-US">
              <a:latin typeface="宋体" panose="02010600030101010101" pitchFamily="2" charset="-122"/>
              <a:ea typeface="宋体" panose="02010600030101010101" pitchFamily="2" charset="-122"/>
            </a:endParaRPr>
          </a:p>
        </p:txBody>
      </p:sp>
      <p:pic>
        <p:nvPicPr>
          <p:cNvPr id="10247" name="图片 4" descr="/home/uos/Desktop/Z文件夹Z/文件（社保）/z/中国社会保险LOGO/中国社会保险LOGO/yy0.pngyy0"/>
          <p:cNvPicPr>
            <a:picLocks noChangeAspect="1"/>
          </p:cNvPicPr>
          <p:nvPr/>
        </p:nvPicPr>
        <p:blipFill>
          <a:blip r:embed="rId1"/>
          <a:srcRect b="39291"/>
          <a:stretch>
            <a:fillRect/>
          </a:stretch>
        </p:blipFill>
        <p:spPr>
          <a:xfrm>
            <a:off x="0" y="0"/>
            <a:ext cx="1009650" cy="43815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0"/>
            <a:ext cx="6865938" cy="569913"/>
          </a:xfrm>
          <a:prstGeom prst="rect">
            <a:avLst/>
          </a:prstGeom>
          <a:solidFill>
            <a:srgbClr val="00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 name="文本框 6"/>
          <p:cNvSpPr txBox="1"/>
          <p:nvPr/>
        </p:nvSpPr>
        <p:spPr>
          <a:xfrm>
            <a:off x="739775" y="131763"/>
            <a:ext cx="2882900" cy="306705"/>
          </a:xfrm>
          <a:prstGeom prst="rect">
            <a:avLst/>
          </a:prstGeom>
          <a:noFill/>
        </p:spPr>
        <p:txBody>
          <a:bodyPr wrap="square" rtlCol="0">
            <a:spAutoFit/>
          </a:bodyPr>
          <a:lstStyle/>
          <a:p>
            <a:pPr fontAlgn="auto"/>
            <a:r>
              <a:rPr lang="zh-CN" altLang="en-US" sz="1400" b="1" spc="200" noProof="1">
                <a:solidFill>
                  <a:schemeClr val="bg1"/>
                </a:solidFill>
                <a:latin typeface="微软雅黑" panose="020B0503020204020204" charset="-122"/>
                <a:ea typeface="微软雅黑" panose="020B0503020204020204" charset="-122"/>
                <a:cs typeface="+mn-cs"/>
                <a:sym typeface="+mn-ea"/>
              </a:rPr>
              <a:t>鹤山市社会保险基金管理局</a:t>
            </a:r>
            <a:endParaRPr lang="zh-CN" altLang="en-US" sz="1400" b="1" spc="200" noProof="1">
              <a:solidFill>
                <a:schemeClr val="bg1"/>
              </a:solidFill>
              <a:latin typeface="微软雅黑" panose="020B0503020204020204" charset="-122"/>
              <a:ea typeface="微软雅黑" panose="020B0503020204020204" charset="-122"/>
            </a:endParaRPr>
          </a:p>
        </p:txBody>
      </p:sp>
      <p:sp>
        <p:nvSpPr>
          <p:cNvPr id="9" name="矩形 8"/>
          <p:cNvSpPr/>
          <p:nvPr/>
        </p:nvSpPr>
        <p:spPr>
          <a:xfrm>
            <a:off x="-7937" y="9332913"/>
            <a:ext cx="6865938" cy="569913"/>
          </a:xfrm>
          <a:prstGeom prst="rect">
            <a:avLst/>
          </a:prstGeom>
          <a:solidFill>
            <a:srgbClr val="00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aphicFrame>
        <p:nvGraphicFramePr>
          <p:cNvPr id="2" name="表格 1"/>
          <p:cNvGraphicFramePr/>
          <p:nvPr>
            <p:custDataLst>
              <p:tags r:id="rId1"/>
            </p:custDataLst>
          </p:nvPr>
        </p:nvGraphicFramePr>
        <p:xfrm>
          <a:off x="411480" y="826770"/>
          <a:ext cx="5911215" cy="8252460"/>
        </p:xfrm>
        <a:graphic>
          <a:graphicData uri="http://schemas.openxmlformats.org/drawingml/2006/table">
            <a:tbl>
              <a:tblPr/>
              <a:tblGrid>
                <a:gridCol w="1190625"/>
                <a:gridCol w="4720590"/>
              </a:tblGrid>
              <a:tr h="441325">
                <a:tc>
                  <a:txBody>
                    <a:bodyPr/>
                    <a:lstStyle/>
                    <a:p>
                      <a:pPr marL="0" indent="0" algn="ctr">
                        <a:spcBef>
                          <a:spcPct val="0"/>
                        </a:spcBef>
                        <a:spcAft>
                          <a:spcPct val="0"/>
                        </a:spcAft>
                      </a:pPr>
                      <a:r>
                        <a:rPr lang="zh-CN" sz="1400" b="0" dirty="0">
                          <a:latin typeface="Times New Roman" panose="02020603050405020304"/>
                          <a:ea typeface="Times New Roman" panose="02020603050405020304"/>
                        </a:rPr>
                        <a:t>事项名称</a:t>
                      </a:r>
                      <a:endParaRPr lang="zh-CN" sz="1400" b="0" dirty="0">
                        <a:latin typeface="Times New Roman" panose="02020603050405020304"/>
                        <a:ea typeface="Times New Roman" panose="02020603050405020304"/>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400" b="0" dirty="0">
                          <a:latin typeface="Times New Roman" panose="02020603050405020304"/>
                          <a:ea typeface="Times New Roman" panose="02020603050405020304"/>
                        </a:rPr>
                        <a:t>申报材料（重复材料只需提交一次）</a:t>
                      </a:r>
                      <a:endParaRPr lang="zh-CN" sz="1400" b="0" dirty="0">
                        <a:latin typeface="Times New Roman" panose="02020603050405020304"/>
                        <a:ea typeface="Times New Roman" panose="02020603050405020304"/>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756535">
                <a:tc>
                  <a:txBody>
                    <a:bodyPr/>
                    <a:lstStyle/>
                    <a:p>
                      <a:pPr marL="0" indent="0" algn="ctr">
                        <a:spcBef>
                          <a:spcPct val="0"/>
                        </a:spcBef>
                        <a:spcAft>
                          <a:spcPct val="0"/>
                        </a:spcAft>
                      </a:pPr>
                      <a:r>
                        <a:rPr lang="zh-CN" sz="1400" dirty="0">
                          <a:latin typeface="Times New Roman" panose="02020603050405020304"/>
                          <a:ea typeface="Times New Roman" panose="02020603050405020304"/>
                        </a:rPr>
                        <a:t>企业职工基本养老金申领</a:t>
                      </a:r>
                      <a:endParaRPr lang="zh-CN" sz="1400" b="0" dirty="0">
                        <a:latin typeface="Times New Roman" panose="02020603050405020304"/>
                        <a:ea typeface="Times New Roman" panose="02020603050405020304"/>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zh-CN" sz="1400" dirty="0">
                          <a:latin typeface="Times New Roman" panose="02020603050405020304"/>
                          <a:ea typeface="Times New Roman" panose="02020603050405020304"/>
                        </a:rPr>
                        <a:t>1.本人签名《企业职工基本养老保险待遇申报表》、《企业职工基本养老保险退休时间申请书》</a:t>
                      </a:r>
                      <a:endParaRPr lang="zh-CN" sz="1400" dirty="0">
                        <a:latin typeface="Times New Roman" panose="02020603050405020304"/>
                        <a:ea typeface="Times New Roman" panose="02020603050405020304"/>
                      </a:endParaRPr>
                    </a:p>
                    <a:p>
                      <a:pPr marL="0" indent="0" algn="l">
                        <a:spcBef>
                          <a:spcPct val="0"/>
                        </a:spcBef>
                        <a:spcAft>
                          <a:spcPct val="0"/>
                        </a:spcAft>
                      </a:pPr>
                      <a:r>
                        <a:rPr lang="zh-CN" sz="1400" dirty="0">
                          <a:latin typeface="Times New Roman" panose="02020603050405020304"/>
                          <a:ea typeface="Times New Roman" panose="02020603050405020304"/>
                        </a:rPr>
                        <a:t>2.申报人的社会保障卡</a:t>
                      </a:r>
                      <a:endParaRPr lang="zh-CN" sz="1400" dirty="0">
                        <a:latin typeface="Times New Roman" panose="02020603050405020304"/>
                        <a:ea typeface="Times New Roman" panose="02020603050405020304"/>
                      </a:endParaRPr>
                    </a:p>
                    <a:p>
                      <a:pPr marL="0" indent="0" algn="l">
                        <a:spcBef>
                          <a:spcPct val="0"/>
                        </a:spcBef>
                        <a:spcAft>
                          <a:spcPct val="0"/>
                        </a:spcAft>
                      </a:pPr>
                      <a:r>
                        <a:rPr lang="zh-CN" sz="1400" dirty="0">
                          <a:latin typeface="Times New Roman" panose="02020603050405020304"/>
                          <a:ea typeface="Times New Roman" panose="02020603050405020304"/>
                        </a:rPr>
                        <a:t>3.办理委托函或个人委托书。（按情形提供）</a:t>
                      </a:r>
                      <a:endParaRPr lang="zh-CN" sz="1400" dirty="0">
                        <a:latin typeface="Times New Roman" panose="02020603050405020304"/>
                        <a:ea typeface="Times New Roman" panose="02020603050405020304"/>
                      </a:endParaRPr>
                    </a:p>
                    <a:p>
                      <a:pPr marL="0" indent="0" algn="l">
                        <a:spcBef>
                          <a:spcPct val="0"/>
                        </a:spcBef>
                        <a:spcAft>
                          <a:spcPct val="0"/>
                        </a:spcAft>
                      </a:pPr>
                      <a:r>
                        <a:rPr lang="zh-CN" sz="1400" dirty="0">
                          <a:latin typeface="Times New Roman" panose="02020603050405020304"/>
                          <a:ea typeface="Times New Roman" panose="02020603050405020304"/>
                        </a:rPr>
                        <a:t>4.未核定历史信息的参保人，按照《企业职工历史信息审核申请办事指南》提供资料申报审核视同缴费年限等历史信息（按情形提供）</a:t>
                      </a:r>
                      <a:endParaRPr lang="zh-CN" sz="1400" dirty="0">
                        <a:latin typeface="Times New Roman" panose="02020603050405020304"/>
                        <a:ea typeface="Times New Roman" panose="02020603050405020304"/>
                      </a:endParaRPr>
                    </a:p>
                    <a:p>
                      <a:pPr marL="0" indent="0" algn="l">
                        <a:spcBef>
                          <a:spcPct val="0"/>
                        </a:spcBef>
                        <a:spcAft>
                          <a:spcPct val="0"/>
                        </a:spcAft>
                      </a:pPr>
                      <a:r>
                        <a:rPr lang="zh-CN" sz="1400" dirty="0">
                          <a:latin typeface="Times New Roman" panose="02020603050405020304"/>
                          <a:ea typeface="Times New Roman" panose="02020603050405020304"/>
                        </a:rPr>
                        <a:t>5.参保人存在刑满释放、被判刑后予以监外执行或假释等情形的，应提供相应的法院判决、裁定以及司法部门出具的相关文书等材料。（按情形提供）</a:t>
                      </a:r>
                      <a:endParaRPr lang="zh-CN" sz="1400" dirty="0">
                        <a:latin typeface="Times New Roman" panose="02020603050405020304"/>
                        <a:ea typeface="Times New Roman" panose="02020603050405020304"/>
                      </a:endParaRPr>
                    </a:p>
                    <a:p>
                      <a:pPr marL="0" indent="0" algn="l">
                        <a:spcBef>
                          <a:spcPct val="0"/>
                        </a:spcBef>
                        <a:spcAft>
                          <a:spcPct val="0"/>
                        </a:spcAft>
                      </a:pPr>
                      <a:r>
                        <a:rPr lang="zh-CN" sz="1400" dirty="0">
                          <a:latin typeface="Times New Roman" panose="02020603050405020304"/>
                          <a:ea typeface="Times New Roman" panose="02020603050405020304"/>
                        </a:rPr>
                        <a:t>6.职工选择弹性延迟退休的，须同时提供与所在单位协商一致的相关材料（按情形提供）</a:t>
                      </a:r>
                      <a:endParaRPr lang="zh-CN" sz="1400" b="0" dirty="0">
                        <a:latin typeface="Times New Roman" panose="02020603050405020304"/>
                        <a:ea typeface="Times New Roman" panose="02020603050405020304"/>
                      </a:endParaRP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5054600">
                <a:tc>
                  <a:txBody>
                    <a:bodyPr/>
                    <a:lstStyle/>
                    <a:p>
                      <a:pPr marL="0" indent="0" algn="ctr">
                        <a:spcBef>
                          <a:spcPct val="0"/>
                        </a:spcBef>
                        <a:spcAft>
                          <a:spcPct val="0"/>
                        </a:spcAft>
                      </a:pPr>
                      <a:r>
                        <a:rPr lang="zh-CN" sz="1400" dirty="0">
                          <a:latin typeface="Times New Roman" panose="02020603050405020304"/>
                          <a:ea typeface="Times New Roman" panose="02020603050405020304"/>
                        </a:rPr>
                        <a:t>企业职工从事特殊工种提前退休申请</a:t>
                      </a:r>
                      <a:endParaRPr lang="zh-CN" sz="1400" b="0" dirty="0">
                        <a:latin typeface="Times New Roman" panose="02020603050405020304"/>
                        <a:ea typeface="Times New Roman" panose="02020603050405020304"/>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zh-CN" sz="1400" dirty="0">
                          <a:latin typeface="Times New Roman" panose="02020603050405020304"/>
                          <a:ea typeface="Times New Roman" panose="02020603050405020304"/>
                        </a:rPr>
                        <a:t>申请特殊工种提前退休的，按照《企业职工特殊工种工作经历审核申请办事指南》提供资料申报特殊工种认定：</a:t>
                      </a:r>
                      <a:endParaRPr lang="zh-CN" sz="1400" dirty="0">
                        <a:latin typeface="Times New Roman" panose="02020603050405020304"/>
                        <a:ea typeface="Times New Roman" panose="02020603050405020304"/>
                      </a:endParaRPr>
                    </a:p>
                    <a:p>
                      <a:pPr marL="0" indent="0" algn="l">
                        <a:spcBef>
                          <a:spcPct val="0"/>
                        </a:spcBef>
                        <a:spcAft>
                          <a:spcPct val="0"/>
                        </a:spcAft>
                      </a:pPr>
                      <a:r>
                        <a:rPr lang="zh-CN" sz="1400" dirty="0">
                          <a:latin typeface="Times New Roman" panose="02020603050405020304"/>
                          <a:ea typeface="Times New Roman" panose="02020603050405020304"/>
                        </a:rPr>
                        <a:t>1.本人签名《企业职工基本养老保险待遇申报表》、《企业职工基本养老保险退休时间申请书》</a:t>
                      </a:r>
                      <a:endParaRPr lang="zh-CN" sz="1400" dirty="0">
                        <a:latin typeface="Times New Roman" panose="02020603050405020304"/>
                        <a:ea typeface="Times New Roman" panose="02020603050405020304"/>
                      </a:endParaRPr>
                    </a:p>
                    <a:p>
                      <a:pPr marL="0" indent="0" algn="l">
                        <a:spcBef>
                          <a:spcPct val="0"/>
                        </a:spcBef>
                        <a:spcAft>
                          <a:spcPct val="0"/>
                        </a:spcAft>
                      </a:pPr>
                      <a:r>
                        <a:rPr lang="zh-CN" sz="1400" dirty="0">
                          <a:latin typeface="Times New Roman" panose="02020603050405020304"/>
                          <a:ea typeface="Times New Roman" panose="02020603050405020304"/>
                        </a:rPr>
                        <a:t>2.申报人的社会保障卡</a:t>
                      </a:r>
                      <a:endParaRPr lang="zh-CN" sz="1400" dirty="0">
                        <a:latin typeface="Times New Roman" panose="02020603050405020304"/>
                        <a:ea typeface="Times New Roman" panose="02020603050405020304"/>
                      </a:endParaRPr>
                    </a:p>
                    <a:p>
                      <a:pPr marL="0" indent="0" algn="l">
                        <a:spcBef>
                          <a:spcPct val="0"/>
                        </a:spcBef>
                        <a:spcAft>
                          <a:spcPct val="0"/>
                        </a:spcAft>
                      </a:pPr>
                      <a:r>
                        <a:rPr lang="zh-CN" sz="1400" dirty="0">
                          <a:latin typeface="Times New Roman" panose="02020603050405020304"/>
                          <a:ea typeface="Times New Roman" panose="02020603050405020304"/>
                        </a:rPr>
                        <a:t>3.人事档案</a:t>
                      </a:r>
                      <a:endParaRPr lang="zh-CN" sz="1400" dirty="0">
                        <a:latin typeface="Times New Roman" panose="02020603050405020304"/>
                        <a:ea typeface="Times New Roman" panose="02020603050405020304"/>
                      </a:endParaRPr>
                    </a:p>
                    <a:p>
                      <a:pPr marL="0" indent="0" algn="l">
                        <a:spcBef>
                          <a:spcPct val="0"/>
                        </a:spcBef>
                        <a:spcAft>
                          <a:spcPct val="0"/>
                        </a:spcAft>
                      </a:pPr>
                      <a:r>
                        <a:rPr lang="zh-CN" sz="1400" dirty="0">
                          <a:latin typeface="Times New Roman" panose="02020603050405020304"/>
                          <a:ea typeface="Times New Roman" panose="02020603050405020304"/>
                        </a:rPr>
                        <a:t>4.特殊工种经历申报材料1：《企业职工基本养老保险参保人历史信息（含特殊工种工作经历）审核申报表》</a:t>
                      </a:r>
                      <a:endParaRPr lang="zh-CN" sz="1400" dirty="0">
                        <a:latin typeface="Times New Roman" panose="02020603050405020304"/>
                        <a:ea typeface="Times New Roman" panose="02020603050405020304"/>
                      </a:endParaRPr>
                    </a:p>
                    <a:p>
                      <a:pPr marL="0" indent="0" algn="l">
                        <a:spcBef>
                          <a:spcPct val="0"/>
                        </a:spcBef>
                        <a:spcAft>
                          <a:spcPct val="0"/>
                        </a:spcAft>
                      </a:pPr>
                      <a:r>
                        <a:rPr lang="zh-CN" sz="1400" dirty="0">
                          <a:latin typeface="Times New Roman" panose="02020603050405020304"/>
                          <a:ea typeface="Times New Roman" panose="02020603050405020304"/>
                        </a:rPr>
                        <a:t>5.特殊工种经历申报材料2：在职人员由单位按照《关于进一步做好企业申报特殊工种提前退休业务管理有关事项的通知》提供有关特殊工种工作经历的档案材料及清楚记载工种名称的相关原始辅助材料</a:t>
                      </a:r>
                      <a:endParaRPr lang="zh-CN" sz="1400" dirty="0">
                        <a:latin typeface="Times New Roman" panose="02020603050405020304"/>
                        <a:ea typeface="Times New Roman" panose="02020603050405020304"/>
                      </a:endParaRPr>
                    </a:p>
                    <a:p>
                      <a:pPr marL="0" indent="0" algn="l">
                        <a:spcBef>
                          <a:spcPct val="0"/>
                        </a:spcBef>
                        <a:spcAft>
                          <a:spcPct val="0"/>
                        </a:spcAft>
                      </a:pPr>
                      <a:r>
                        <a:rPr lang="zh-CN" sz="1400" dirty="0">
                          <a:latin typeface="Times New Roman" panose="02020603050405020304"/>
                          <a:ea typeface="Times New Roman" panose="02020603050405020304"/>
                        </a:rPr>
                        <a:t>6.特殊工种经历申报材料3：失业人员提供参保人档案及特殊工种经历材料原件（按情形提供）</a:t>
                      </a:r>
                      <a:endParaRPr lang="zh-CN" sz="1400" dirty="0">
                        <a:latin typeface="Times New Roman" panose="02020603050405020304"/>
                        <a:ea typeface="Times New Roman" panose="02020603050405020304"/>
                      </a:endParaRPr>
                    </a:p>
                    <a:p>
                      <a:pPr marL="0" indent="0" algn="l">
                        <a:spcBef>
                          <a:spcPct val="0"/>
                        </a:spcBef>
                        <a:spcAft>
                          <a:spcPct val="0"/>
                        </a:spcAft>
                      </a:pPr>
                      <a:r>
                        <a:rPr lang="zh-CN" sz="1400" dirty="0">
                          <a:latin typeface="Times New Roman" panose="02020603050405020304"/>
                          <a:ea typeface="Times New Roman" panose="02020603050405020304"/>
                        </a:rPr>
                        <a:t>7.特殊工种经历申报材料4：单位申报的，提供《职工特殊工种经历公示情况说明函》（按情形提供）</a:t>
                      </a:r>
                      <a:endParaRPr lang="zh-CN" sz="1400" dirty="0">
                        <a:latin typeface="Times New Roman" panose="02020603050405020304"/>
                        <a:ea typeface="Times New Roman" panose="02020603050405020304"/>
                      </a:endParaRPr>
                    </a:p>
                    <a:p>
                      <a:pPr marL="0" indent="0" algn="l">
                        <a:spcBef>
                          <a:spcPct val="0"/>
                        </a:spcBef>
                        <a:spcAft>
                          <a:spcPct val="0"/>
                        </a:spcAft>
                      </a:pPr>
                      <a:r>
                        <a:rPr lang="zh-CN" sz="1400" dirty="0">
                          <a:latin typeface="Times New Roman" panose="02020603050405020304"/>
                          <a:ea typeface="Times New Roman" panose="02020603050405020304"/>
                        </a:rPr>
                        <a:t>8.企业特殊工种岗位提前退休公示表</a:t>
                      </a:r>
                      <a:endParaRPr lang="zh-CN" sz="1400" dirty="0">
                        <a:latin typeface="Times New Roman" panose="02020603050405020304"/>
                        <a:ea typeface="Times New Roman" panose="02020603050405020304"/>
                      </a:endParaRPr>
                    </a:p>
                    <a:p>
                      <a:pPr marL="0" indent="0" algn="l">
                        <a:spcBef>
                          <a:spcPct val="0"/>
                        </a:spcBef>
                        <a:spcAft>
                          <a:spcPct val="0"/>
                        </a:spcAft>
                      </a:pPr>
                      <a:r>
                        <a:rPr lang="zh-CN" sz="1400" dirty="0">
                          <a:latin typeface="Times New Roman" panose="02020603050405020304"/>
                          <a:ea typeface="Times New Roman" panose="02020603050405020304"/>
                        </a:rPr>
                        <a:t>9.企业特殊工种岗位提前退休公示结论</a:t>
                      </a:r>
                      <a:endParaRPr lang="zh-CN" sz="1400" dirty="0">
                        <a:latin typeface="Times New Roman" panose="02020603050405020304"/>
                        <a:ea typeface="Times New Roman" panose="02020603050405020304"/>
                      </a:endParaRPr>
                    </a:p>
                    <a:p>
                      <a:pPr marL="0" indent="0" algn="l">
                        <a:spcBef>
                          <a:spcPct val="0"/>
                        </a:spcBef>
                        <a:spcAft>
                          <a:spcPct val="0"/>
                        </a:spcAft>
                      </a:pPr>
                      <a:r>
                        <a:rPr lang="zh-CN" sz="1400" dirty="0">
                          <a:latin typeface="Times New Roman" panose="02020603050405020304"/>
                          <a:ea typeface="Times New Roman" panose="02020603050405020304"/>
                        </a:rPr>
                        <a:t>10.办理委托函或个人委托书（按情形提供）</a:t>
                      </a:r>
                      <a:endParaRPr lang="zh-CN" sz="1400" dirty="0">
                        <a:latin typeface="Times New Roman" panose="02020603050405020304"/>
                        <a:ea typeface="Times New Roman" panose="02020603050405020304"/>
                      </a:endParaRPr>
                    </a:p>
                    <a:p>
                      <a:pPr marL="0" indent="0" algn="l">
                        <a:spcBef>
                          <a:spcPct val="0"/>
                        </a:spcBef>
                        <a:spcAft>
                          <a:spcPct val="0"/>
                        </a:spcAft>
                      </a:pPr>
                      <a:r>
                        <a:rPr lang="zh-CN" sz="1400" dirty="0">
                          <a:latin typeface="Times New Roman" panose="02020603050405020304"/>
                          <a:ea typeface="Times New Roman" panose="02020603050405020304"/>
                        </a:rPr>
                        <a:t>11.参保人存在刑满释放、被判刑后予以监外执行或假释等情形的，应提供相应的法院判决、裁定以及司法部门出具的相关文书等材料（按情形提供）</a:t>
                      </a:r>
                      <a:endParaRPr lang="zh-CN" sz="1400" b="0" dirty="0">
                        <a:latin typeface="Times New Roman" panose="02020603050405020304"/>
                        <a:ea typeface="Times New Roman" panose="02020603050405020304"/>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pic>
        <p:nvPicPr>
          <p:cNvPr id="12307" name="图片 4" descr="/home/uos/Desktop/Z文件夹Z/文件（社保）/z/中国社会保险LOGO/中国社会保险LOGO/yy0.pngyy0"/>
          <p:cNvPicPr>
            <a:picLocks noChangeAspect="1"/>
          </p:cNvPicPr>
          <p:nvPr/>
        </p:nvPicPr>
        <p:blipFill>
          <a:blip r:embed="rId2"/>
          <a:srcRect b="39291"/>
          <a:stretch>
            <a:fillRect/>
          </a:stretch>
        </p:blipFill>
        <p:spPr>
          <a:xfrm>
            <a:off x="-7937" y="0"/>
            <a:ext cx="1009650" cy="43815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0"/>
            <a:ext cx="6865938" cy="569913"/>
          </a:xfrm>
          <a:prstGeom prst="rect">
            <a:avLst/>
          </a:prstGeom>
          <a:solidFill>
            <a:srgbClr val="00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 name="文本框 6"/>
          <p:cNvSpPr txBox="1"/>
          <p:nvPr/>
        </p:nvSpPr>
        <p:spPr>
          <a:xfrm>
            <a:off x="739775" y="131763"/>
            <a:ext cx="2882900" cy="306705"/>
          </a:xfrm>
          <a:prstGeom prst="rect">
            <a:avLst/>
          </a:prstGeom>
          <a:noFill/>
        </p:spPr>
        <p:txBody>
          <a:bodyPr wrap="square" rtlCol="0">
            <a:spAutoFit/>
          </a:bodyPr>
          <a:lstStyle/>
          <a:p>
            <a:pPr fontAlgn="auto"/>
            <a:r>
              <a:rPr lang="zh-CN" altLang="en-US" sz="1400" b="1" spc="200" noProof="1">
                <a:solidFill>
                  <a:schemeClr val="bg1"/>
                </a:solidFill>
                <a:latin typeface="微软雅黑" panose="020B0503020204020204" charset="-122"/>
                <a:ea typeface="微软雅黑" panose="020B0503020204020204" charset="-122"/>
                <a:cs typeface="+mn-cs"/>
                <a:sym typeface="+mn-ea"/>
              </a:rPr>
              <a:t>鹤山市社会保险基金管理局</a:t>
            </a:r>
            <a:endParaRPr lang="zh-CN" altLang="en-US" sz="1400" b="1" spc="200" noProof="1">
              <a:solidFill>
                <a:schemeClr val="bg1"/>
              </a:solidFill>
              <a:latin typeface="微软雅黑" panose="020B0503020204020204" charset="-122"/>
              <a:ea typeface="微软雅黑" panose="020B0503020204020204" charset="-122"/>
            </a:endParaRPr>
          </a:p>
        </p:txBody>
      </p:sp>
      <p:sp>
        <p:nvSpPr>
          <p:cNvPr id="9" name="矩形 8"/>
          <p:cNvSpPr/>
          <p:nvPr/>
        </p:nvSpPr>
        <p:spPr>
          <a:xfrm>
            <a:off x="-7937" y="9332913"/>
            <a:ext cx="6865938" cy="569913"/>
          </a:xfrm>
          <a:prstGeom prst="rect">
            <a:avLst/>
          </a:prstGeom>
          <a:solidFill>
            <a:srgbClr val="00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aphicFrame>
        <p:nvGraphicFramePr>
          <p:cNvPr id="2" name="表格 1"/>
          <p:cNvGraphicFramePr/>
          <p:nvPr>
            <p:custDataLst>
              <p:tags r:id="rId1"/>
            </p:custDataLst>
          </p:nvPr>
        </p:nvGraphicFramePr>
        <p:xfrm>
          <a:off x="469900" y="1062355"/>
          <a:ext cx="5911215" cy="7784465"/>
        </p:xfrm>
        <a:graphic>
          <a:graphicData uri="http://schemas.openxmlformats.org/drawingml/2006/table">
            <a:tbl>
              <a:tblPr>
                <a:effectLst/>
              </a:tblPr>
              <a:tblGrid>
                <a:gridCol w="1190625"/>
                <a:gridCol w="4720590"/>
              </a:tblGrid>
              <a:tr h="434340">
                <a:tc>
                  <a:txBody>
                    <a:bodyPr/>
                    <a:lstStyle/>
                    <a:p>
                      <a:pPr marL="0" indent="0" algn="ctr">
                        <a:spcBef>
                          <a:spcPct val="0"/>
                        </a:spcBef>
                        <a:spcAft>
                          <a:spcPct val="0"/>
                        </a:spcAft>
                      </a:pPr>
                      <a:r>
                        <a:rPr lang="zh-CN" sz="1400" b="0" dirty="0">
                          <a:latin typeface="Times New Roman" panose="02020603050405020304"/>
                          <a:ea typeface="Times New Roman" panose="02020603050405020304"/>
                        </a:rPr>
                        <a:t>事项名称</a:t>
                      </a:r>
                      <a:endParaRPr lang="zh-CN" sz="1400" b="0" dirty="0">
                        <a:latin typeface="Times New Roman" panose="02020603050405020304"/>
                        <a:ea typeface="Times New Roman" panose="02020603050405020304"/>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400" b="0" dirty="0">
                          <a:latin typeface="Times New Roman" panose="02020603050405020304"/>
                          <a:ea typeface="Times New Roman" panose="02020603050405020304"/>
                        </a:rPr>
                        <a:t>申报材料</a:t>
                      </a:r>
                      <a:r>
                        <a:rPr lang="zh-CN" sz="1400" dirty="0">
                          <a:latin typeface="Times New Roman" panose="02020603050405020304"/>
                          <a:ea typeface="Times New Roman" panose="02020603050405020304"/>
                          <a:sym typeface="+mn-ea"/>
                        </a:rPr>
                        <a:t>（重复材料只需提交一次）</a:t>
                      </a:r>
                      <a:endParaRPr lang="zh-CN" sz="1400" b="0" dirty="0">
                        <a:latin typeface="Times New Roman" panose="02020603050405020304"/>
                        <a:ea typeface="Times New Roman" panose="02020603050405020304"/>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525905">
                <a:tc>
                  <a:txBody>
                    <a:bodyPr/>
                    <a:p>
                      <a:pPr marL="0" indent="0" algn="ctr" defTabSz="685800" rtl="0" eaLnBrk="1" latinLnBrk="0" hangingPunct="1">
                        <a:spcBef>
                          <a:spcPct val="0"/>
                        </a:spcBef>
                        <a:spcAft>
                          <a:spcPct val="0"/>
                        </a:spcAft>
                      </a:pPr>
                      <a:r>
                        <a:rPr lang="zh-CN" sz="1400" kern="1200" dirty="0">
                          <a:solidFill>
                            <a:schemeClr val="tx1"/>
                          </a:solidFill>
                          <a:latin typeface="Times New Roman" panose="02020603050405020304"/>
                          <a:ea typeface="Times New Roman" panose="02020603050405020304"/>
                          <a:cs typeface="+mn-cs"/>
                        </a:rPr>
                        <a:t>企业职工历史信息审核申请</a:t>
                      </a:r>
                      <a:endParaRPr lang="zh-CN" sz="1400" kern="1200" dirty="0">
                        <a:solidFill>
                          <a:schemeClr val="tx1"/>
                        </a:solidFill>
                        <a:latin typeface="Times New Roman" panose="02020603050405020304"/>
                        <a:ea typeface="Times New Roman" panose="02020603050405020304"/>
                        <a:cs typeface="+mn-cs"/>
                      </a:endParaRP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l" defTabSz="685800" rtl="0" eaLnBrk="1" latinLnBrk="0" hangingPunct="1">
                        <a:spcBef>
                          <a:spcPct val="0"/>
                        </a:spcBef>
                        <a:spcAft>
                          <a:spcPct val="0"/>
                        </a:spcAft>
                      </a:pPr>
                      <a:r>
                        <a:rPr lang="zh-CN" sz="1400" kern="1200" dirty="0">
                          <a:solidFill>
                            <a:schemeClr val="tx1"/>
                          </a:solidFill>
                          <a:latin typeface="Times New Roman" panose="02020603050405020304"/>
                          <a:ea typeface="Times New Roman" panose="02020603050405020304"/>
                          <a:cs typeface="+mn-cs"/>
                        </a:rPr>
                        <a:t>1.居民身份证</a:t>
                      </a:r>
                      <a:endParaRPr lang="zh-CN" sz="1400" kern="1200" dirty="0">
                        <a:solidFill>
                          <a:schemeClr val="tx1"/>
                        </a:solidFill>
                        <a:latin typeface="Times New Roman" panose="02020603050405020304"/>
                        <a:ea typeface="Times New Roman" panose="02020603050405020304"/>
                        <a:cs typeface="+mn-cs"/>
                      </a:endParaRPr>
                    </a:p>
                    <a:p>
                      <a:pPr marL="0" indent="0" algn="l" defTabSz="685800" rtl="0" eaLnBrk="1" latinLnBrk="0" hangingPunct="1">
                        <a:spcBef>
                          <a:spcPct val="0"/>
                        </a:spcBef>
                        <a:spcAft>
                          <a:spcPct val="0"/>
                        </a:spcAft>
                      </a:pPr>
                      <a:r>
                        <a:rPr lang="zh-CN" sz="1400" kern="1200" dirty="0">
                          <a:solidFill>
                            <a:schemeClr val="tx1"/>
                          </a:solidFill>
                          <a:latin typeface="Times New Roman" panose="02020603050405020304"/>
                          <a:ea typeface="Times New Roman" panose="02020603050405020304"/>
                          <a:cs typeface="+mn-cs"/>
                        </a:rPr>
                        <a:t>2.参保人档案材料原件，有工作调动经历的，提供调动材料</a:t>
                      </a:r>
                      <a:endParaRPr lang="zh-CN" sz="1400" kern="1200" dirty="0">
                        <a:solidFill>
                          <a:schemeClr val="tx1"/>
                        </a:solidFill>
                        <a:latin typeface="Times New Roman" panose="02020603050405020304"/>
                        <a:ea typeface="Times New Roman" panose="02020603050405020304"/>
                        <a:cs typeface="+mn-cs"/>
                      </a:endParaRPr>
                    </a:p>
                    <a:p>
                      <a:pPr marL="0" indent="0" algn="l" defTabSz="685800" rtl="0" eaLnBrk="1" latinLnBrk="0" hangingPunct="1">
                        <a:spcBef>
                          <a:spcPct val="0"/>
                        </a:spcBef>
                        <a:spcAft>
                          <a:spcPct val="0"/>
                        </a:spcAft>
                      </a:pPr>
                      <a:r>
                        <a:rPr lang="zh-CN" sz="1400" kern="1200" dirty="0">
                          <a:solidFill>
                            <a:schemeClr val="tx1"/>
                          </a:solidFill>
                          <a:latin typeface="Times New Roman" panose="02020603050405020304"/>
                          <a:ea typeface="Times New Roman" panose="02020603050405020304"/>
                          <a:cs typeface="+mn-cs"/>
                        </a:rPr>
                        <a:t>3.本人签名《企业职工基本养老保险参保人历史信息（含特殊工种工作经历）审核申报表》</a:t>
                      </a:r>
                      <a:endParaRPr lang="zh-CN" sz="1400" kern="1200" dirty="0">
                        <a:solidFill>
                          <a:schemeClr val="tx1"/>
                        </a:solidFill>
                        <a:latin typeface="Times New Roman" panose="02020603050405020304"/>
                        <a:ea typeface="Times New Roman" panose="02020603050405020304"/>
                        <a:cs typeface="+mn-cs"/>
                      </a:endParaRP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lgn="ctr">
                      <a:solidFill>
                        <a:srgbClr val="000008"/>
                      </a:solidFill>
                      <a:prstDash val="solid"/>
                      <a:round/>
                      <a:headEnd type="none" w="med" len="med"/>
                      <a:tailEnd type="none" w="med" len="med"/>
                    </a:lnT>
                    <a:lnB w="6350" cap="flat" cmpd="sng">
                      <a:solidFill>
                        <a:srgbClr val="000008"/>
                      </a:solidFill>
                      <a:prstDash val="solid"/>
                      <a:headEnd type="none" w="med" len="med"/>
                      <a:tailEnd type="none" w="med" len="med"/>
                    </a:lnB>
                    <a:noFill/>
                  </a:tcPr>
                </a:tc>
              </a:tr>
              <a:tr h="1094740">
                <a:tc>
                  <a:txBody>
                    <a:bodyPr/>
                    <a:lstStyle/>
                    <a:p>
                      <a:pPr marL="0" indent="0" algn="ctr">
                        <a:spcBef>
                          <a:spcPct val="0"/>
                        </a:spcBef>
                        <a:spcAft>
                          <a:spcPct val="0"/>
                        </a:spcAft>
                      </a:pPr>
                      <a:r>
                        <a:rPr lang="zh-CN" sz="1400" dirty="0">
                          <a:latin typeface="Times New Roman" panose="02020603050405020304"/>
                          <a:ea typeface="Times New Roman" panose="02020603050405020304"/>
                        </a:rPr>
                        <a:t>离休、退休提取（住房公积金）</a:t>
                      </a:r>
                      <a:endParaRPr lang="zh-CN" sz="1400" b="0" dirty="0">
                        <a:latin typeface="Times New Roman" panose="02020603050405020304"/>
                        <a:ea typeface="Times New Roman" panose="02020603050405020304"/>
                      </a:endParaRP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zh-CN" sz="1400" dirty="0">
                          <a:latin typeface="Times New Roman" panose="02020603050405020304"/>
                          <a:ea typeface="Times New Roman" panose="02020603050405020304"/>
                        </a:rPr>
                        <a:t>1.居民身份证</a:t>
                      </a:r>
                      <a:endParaRPr lang="zh-CN" sz="1400" dirty="0">
                        <a:latin typeface="Times New Roman" panose="02020603050405020304"/>
                        <a:ea typeface="Times New Roman" panose="02020603050405020304"/>
                      </a:endParaRPr>
                    </a:p>
                    <a:p>
                      <a:pPr marL="0" indent="0" algn="l">
                        <a:spcBef>
                          <a:spcPct val="0"/>
                        </a:spcBef>
                        <a:spcAft>
                          <a:spcPct val="0"/>
                        </a:spcAft>
                      </a:pPr>
                      <a:r>
                        <a:rPr lang="zh-CN" sz="1400" dirty="0">
                          <a:latin typeface="Times New Roman" panose="02020603050405020304"/>
                          <a:ea typeface="Times New Roman" panose="02020603050405020304"/>
                        </a:rPr>
                        <a:t>2.申报人的社会保障卡</a:t>
                      </a:r>
                      <a:endParaRPr lang="zh-CN" sz="1400" dirty="0">
                        <a:latin typeface="Times New Roman" panose="02020603050405020304"/>
                        <a:ea typeface="Times New Roman" panose="02020603050405020304"/>
                      </a:endParaRPr>
                    </a:p>
                    <a:p>
                      <a:pPr marL="0" indent="0" algn="l">
                        <a:spcBef>
                          <a:spcPct val="0"/>
                        </a:spcBef>
                        <a:spcAft>
                          <a:spcPct val="0"/>
                        </a:spcAft>
                      </a:pPr>
                      <a:r>
                        <a:rPr lang="zh-CN" sz="1400" dirty="0">
                          <a:latin typeface="Times New Roman" panose="02020603050405020304"/>
                          <a:ea typeface="Times New Roman" panose="02020603050405020304"/>
                        </a:rPr>
                        <a:t>3.职工退休证(后台获取，无需申请人提交）</a:t>
                      </a:r>
                      <a:endParaRPr lang="zh-CN" sz="1400" b="0" dirty="0">
                        <a:latin typeface="Times New Roman" panose="02020603050405020304"/>
                        <a:ea typeface="Times New Roman" panose="02020603050405020304"/>
                      </a:endParaRP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lgn="ctr">
                      <a:solidFill>
                        <a:srgbClr val="000008"/>
                      </a:solidFill>
                      <a:prstDash val="solid"/>
                      <a:round/>
                      <a:headEnd type="none" w="med" len="med"/>
                      <a:tailEnd type="none" w="med" len="med"/>
                    </a:lnT>
                    <a:lnB w="6350" cap="flat" cmpd="sng">
                      <a:solidFill>
                        <a:srgbClr val="000008"/>
                      </a:solidFill>
                      <a:prstDash val="solid"/>
                      <a:headEnd type="none" w="med" len="med"/>
                      <a:tailEnd type="none" w="med" len="med"/>
                    </a:lnB>
                    <a:noFill/>
                  </a:tcPr>
                </a:tc>
              </a:tr>
              <a:tr h="1238885">
                <a:tc>
                  <a:txBody>
                    <a:bodyPr/>
                    <a:lstStyle/>
                    <a:p>
                      <a:pPr marL="0" indent="0" algn="ctr">
                        <a:spcBef>
                          <a:spcPct val="0"/>
                        </a:spcBef>
                        <a:spcAft>
                          <a:spcPct val="0"/>
                        </a:spcAft>
                      </a:pPr>
                      <a:r>
                        <a:rPr lang="zh-CN" sz="1400" dirty="0">
                          <a:latin typeface="Times New Roman" panose="02020603050405020304"/>
                          <a:ea typeface="Times New Roman" panose="02020603050405020304"/>
                        </a:rPr>
                        <a:t>职工参保登记（职工医保退休待遇核定）</a:t>
                      </a:r>
                      <a:endParaRPr lang="zh-CN" sz="1400" dirty="0">
                        <a:latin typeface="Times New Roman" panose="02020603050405020304"/>
                        <a:ea typeface="Times New Roman" panose="02020603050405020304"/>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zh-CN" sz="1400" dirty="0">
                          <a:latin typeface="Times New Roman" panose="02020603050405020304"/>
                          <a:ea typeface="Times New Roman" panose="02020603050405020304"/>
                        </a:rPr>
                        <a:t>1.申报人有效身份证件或医保电子凭证或社会保障卡</a:t>
                      </a:r>
                      <a:endParaRPr lang="zh-CN" sz="1400" dirty="0">
                        <a:latin typeface="Times New Roman" panose="02020603050405020304"/>
                        <a:ea typeface="Times New Roman" panose="02020603050405020304"/>
                      </a:endParaRPr>
                    </a:p>
                    <a:p>
                      <a:pPr marL="0" marR="0" indent="0" algn="l" defTabSz="685800" rtl="0" eaLnBrk="1" fontAlgn="auto" latinLnBrk="0" hangingPunct="1">
                        <a:lnSpc>
                          <a:spcPct val="100000"/>
                        </a:lnSpc>
                        <a:spcBef>
                          <a:spcPct val="0"/>
                        </a:spcBef>
                        <a:spcAft>
                          <a:spcPct val="0"/>
                        </a:spcAft>
                        <a:buClrTx/>
                        <a:buSzTx/>
                        <a:buFontTx/>
                        <a:buNone/>
                        <a:defRPr/>
                      </a:pPr>
                      <a:r>
                        <a:rPr lang="zh-CN" sz="1400" dirty="0">
                          <a:latin typeface="Times New Roman" panose="02020603050405020304"/>
                          <a:ea typeface="Times New Roman" panose="02020603050405020304"/>
                        </a:rPr>
                        <a:t>2.</a:t>
                      </a:r>
                      <a:r>
                        <a:rPr lang="zh-CN" sz="1400" dirty="0">
                          <a:latin typeface="Times New Roman" panose="02020603050405020304"/>
                          <a:ea typeface="Times New Roman" panose="02020603050405020304"/>
                          <a:sym typeface="+mn-ea"/>
                        </a:rPr>
                        <a:t>职工退休证</a:t>
                      </a:r>
                      <a:r>
                        <a:rPr lang="zh-CN" sz="1400" dirty="0">
                          <a:latin typeface="Times New Roman" panose="02020603050405020304"/>
                          <a:ea typeface="Times New Roman" panose="02020603050405020304"/>
                        </a:rPr>
                        <a:t>(后台获取，无需申请人提交）</a:t>
                      </a:r>
                      <a:endParaRPr lang="zh-CN" sz="1400" b="0" dirty="0">
                        <a:latin typeface="Times New Roman" panose="02020603050405020304"/>
                        <a:ea typeface="Times New Roman" panose="02020603050405020304"/>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3490595">
                <a:tc>
                  <a:txBody>
                    <a:bodyPr/>
                    <a:lstStyle/>
                    <a:p>
                      <a:pPr marL="0" indent="0" algn="ctr" defTabSz="685800" rtl="0" eaLnBrk="1" latinLnBrk="0" hangingPunct="1">
                        <a:spcBef>
                          <a:spcPct val="0"/>
                        </a:spcBef>
                        <a:spcAft>
                          <a:spcPct val="0"/>
                        </a:spcAft>
                      </a:pPr>
                      <a:r>
                        <a:rPr lang="zh-CN" sz="1400" kern="1200" dirty="0">
                          <a:solidFill>
                            <a:schemeClr val="tx1"/>
                          </a:solidFill>
                          <a:latin typeface="Times New Roman" panose="02020603050405020304"/>
                          <a:ea typeface="Times New Roman" panose="02020603050405020304"/>
                          <a:cs typeface="+mn-cs"/>
                        </a:rPr>
                        <a:t>城镇独生子女父母计划生育奖励</a:t>
                      </a:r>
                      <a:endParaRPr lang="zh-CN" sz="1400" kern="1200" dirty="0">
                        <a:solidFill>
                          <a:schemeClr val="tx1"/>
                        </a:solidFill>
                        <a:latin typeface="Times New Roman" panose="02020603050405020304"/>
                        <a:ea typeface="Times New Roman" panose="02020603050405020304"/>
                        <a:cs typeface="+mn-cs"/>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bg1"/>
                    </a:solidFill>
                  </a:tcPr>
                </a:tc>
                <a:tc>
                  <a:txBody>
                    <a:bodyPr/>
                    <a:lstStyle/>
                    <a:p>
                      <a:pPr marL="0" indent="0" algn="l" defTabSz="685800" rtl="0" eaLnBrk="1" latinLnBrk="0" hangingPunct="1">
                        <a:spcBef>
                          <a:spcPct val="0"/>
                        </a:spcBef>
                        <a:spcAft>
                          <a:spcPct val="0"/>
                        </a:spcAft>
                      </a:pPr>
                      <a:r>
                        <a:rPr lang="zh-CN" sz="1400" kern="1200" dirty="0">
                          <a:solidFill>
                            <a:schemeClr val="tx1"/>
                          </a:solidFill>
                          <a:latin typeface="Times New Roman" panose="02020603050405020304"/>
                          <a:ea typeface="Times New Roman" panose="02020603050405020304"/>
                          <a:cs typeface="+mn-cs"/>
                          <a:sym typeface="+mn-ea"/>
                        </a:rPr>
                        <a:t>1.《广东省城镇独生子女父母计划生育奖励申请表》(本人签名；婚姻状况有变动或家庭成员有死亡的，在“备注”栏中注明，并提供离婚协议/离婚判决书或死亡证明）</a:t>
                      </a:r>
                      <a:endParaRPr lang="zh-CN" sz="1400" kern="1200" dirty="0">
                        <a:solidFill>
                          <a:schemeClr val="tx1"/>
                        </a:solidFill>
                        <a:latin typeface="Times New Roman" panose="02020603050405020304"/>
                        <a:ea typeface="Times New Roman" panose="02020603050405020304"/>
                        <a:cs typeface="+mn-cs"/>
                      </a:endParaRPr>
                    </a:p>
                    <a:p>
                      <a:pPr marL="0" indent="0" algn="l" defTabSz="685800" rtl="0" eaLnBrk="1" latinLnBrk="0" hangingPunct="1">
                        <a:spcBef>
                          <a:spcPct val="0"/>
                        </a:spcBef>
                        <a:spcAft>
                          <a:spcPct val="0"/>
                        </a:spcAft>
                      </a:pPr>
                      <a:r>
                        <a:rPr lang="zh-CN" sz="1400" kern="1200" dirty="0">
                          <a:solidFill>
                            <a:schemeClr val="tx1"/>
                          </a:solidFill>
                          <a:latin typeface="Times New Roman" panose="02020603050405020304"/>
                          <a:ea typeface="Times New Roman" panose="02020603050405020304"/>
                          <a:cs typeface="+mn-cs"/>
                          <a:sym typeface="+mn-ea"/>
                        </a:rPr>
                        <a:t>2.夫妻双方身份证</a:t>
                      </a:r>
                      <a:endParaRPr lang="zh-CN" sz="1400" kern="1200" dirty="0">
                        <a:solidFill>
                          <a:schemeClr val="tx1"/>
                        </a:solidFill>
                        <a:latin typeface="Times New Roman" panose="02020603050405020304"/>
                        <a:ea typeface="Times New Roman" panose="02020603050405020304"/>
                        <a:cs typeface="+mn-cs"/>
                      </a:endParaRPr>
                    </a:p>
                    <a:p>
                      <a:pPr marL="0" indent="0" algn="l" defTabSz="685800" rtl="0" eaLnBrk="1" latinLnBrk="0" hangingPunct="1">
                        <a:spcBef>
                          <a:spcPct val="0"/>
                        </a:spcBef>
                        <a:spcAft>
                          <a:spcPct val="0"/>
                        </a:spcAft>
                      </a:pPr>
                      <a:r>
                        <a:rPr lang="zh-CN" sz="1400" kern="1200" dirty="0">
                          <a:solidFill>
                            <a:schemeClr val="tx1"/>
                          </a:solidFill>
                          <a:latin typeface="Times New Roman" panose="02020603050405020304"/>
                          <a:ea typeface="Times New Roman" panose="02020603050405020304"/>
                          <a:cs typeface="+mn-cs"/>
                          <a:sym typeface="+mn-ea"/>
                        </a:rPr>
                        <a:t>3.</a:t>
                      </a:r>
                      <a:r>
                        <a:rPr lang="zh-CN" altLang="en-US" sz="1400" kern="1200" dirty="0">
                          <a:solidFill>
                            <a:schemeClr val="tx1"/>
                          </a:solidFill>
                          <a:latin typeface="Times New Roman" panose="02020603050405020304"/>
                          <a:ea typeface="Times New Roman" panose="02020603050405020304"/>
                          <a:cs typeface="+mn-cs"/>
                        </a:rPr>
                        <a:t>夫妻双方及子女户口簿</a:t>
                      </a:r>
                      <a:endParaRPr lang="zh-CN" altLang="en-US" sz="1400" kern="1200" dirty="0">
                        <a:solidFill>
                          <a:schemeClr val="tx1"/>
                        </a:solidFill>
                        <a:latin typeface="Times New Roman" panose="02020603050405020304"/>
                        <a:ea typeface="Times New Roman" panose="02020603050405020304"/>
                        <a:cs typeface="+mn-cs"/>
                      </a:endParaRPr>
                    </a:p>
                    <a:p>
                      <a:pPr marL="0" indent="0" algn="l" defTabSz="685800" rtl="0" eaLnBrk="1" latinLnBrk="0" hangingPunct="1">
                        <a:spcBef>
                          <a:spcPct val="0"/>
                        </a:spcBef>
                        <a:spcAft>
                          <a:spcPct val="0"/>
                        </a:spcAft>
                      </a:pPr>
                      <a:r>
                        <a:rPr lang="zh-CN" sz="1400" kern="1200" dirty="0">
                          <a:solidFill>
                            <a:schemeClr val="tx1"/>
                          </a:solidFill>
                          <a:latin typeface="Times New Roman" panose="02020603050405020304"/>
                          <a:ea typeface="Times New Roman" panose="02020603050405020304"/>
                          <a:cs typeface="+mn-cs"/>
                          <a:sym typeface="+mn-ea"/>
                        </a:rPr>
                        <a:t>4.中华人民共和国结婚证</a:t>
                      </a:r>
                      <a:endParaRPr lang="zh-CN" sz="1400" kern="1200" dirty="0">
                        <a:solidFill>
                          <a:schemeClr val="tx1"/>
                        </a:solidFill>
                        <a:latin typeface="Times New Roman" panose="02020603050405020304"/>
                        <a:ea typeface="Times New Roman" panose="02020603050405020304"/>
                        <a:cs typeface="+mn-cs"/>
                      </a:endParaRPr>
                    </a:p>
                    <a:p>
                      <a:pPr marL="0" indent="0" algn="l" defTabSz="685800" rtl="0" eaLnBrk="1" latinLnBrk="0" hangingPunct="1">
                        <a:spcBef>
                          <a:spcPct val="0"/>
                        </a:spcBef>
                        <a:spcAft>
                          <a:spcPct val="0"/>
                        </a:spcAft>
                      </a:pPr>
                      <a:r>
                        <a:rPr lang="en-US" altLang="zh-CN" sz="1400" kern="1200" dirty="0">
                          <a:solidFill>
                            <a:schemeClr val="tx1"/>
                          </a:solidFill>
                          <a:latin typeface="Times New Roman" panose="02020603050405020304"/>
                          <a:ea typeface="Times New Roman" panose="02020603050405020304"/>
                          <a:cs typeface="+mn-cs"/>
                          <a:sym typeface="+mn-ea"/>
                        </a:rPr>
                        <a:t>5</a:t>
                      </a:r>
                      <a:r>
                        <a:rPr lang="zh-CN" sz="1400" kern="1200" dirty="0">
                          <a:solidFill>
                            <a:schemeClr val="tx1"/>
                          </a:solidFill>
                          <a:latin typeface="Times New Roman" panose="02020603050405020304"/>
                          <a:ea typeface="Times New Roman" panose="02020603050405020304"/>
                          <a:cs typeface="+mn-cs"/>
                          <a:sym typeface="+mn-ea"/>
                        </a:rPr>
                        <a:t>.收养证或收养公证书（按情形提供）</a:t>
                      </a:r>
                      <a:endParaRPr lang="zh-CN" sz="1400" kern="1200" dirty="0">
                        <a:solidFill>
                          <a:schemeClr val="tx1"/>
                        </a:solidFill>
                        <a:latin typeface="Times New Roman" panose="02020603050405020304"/>
                        <a:ea typeface="Times New Roman" panose="02020603050405020304"/>
                        <a:cs typeface="+mn-cs"/>
                        <a:sym typeface="+mn-ea"/>
                      </a:endParaRPr>
                    </a:p>
                    <a:p>
                      <a:pPr marL="0" indent="0" algn="l" defTabSz="685800" rtl="0" eaLnBrk="1" latinLnBrk="0" hangingPunct="1">
                        <a:spcBef>
                          <a:spcPct val="0"/>
                        </a:spcBef>
                        <a:spcAft>
                          <a:spcPct val="0"/>
                        </a:spcAft>
                      </a:pPr>
                      <a:r>
                        <a:rPr lang="en-US" altLang="zh-CN" sz="1400" kern="1200" dirty="0">
                          <a:solidFill>
                            <a:schemeClr val="tx1"/>
                          </a:solidFill>
                          <a:latin typeface="Times New Roman" panose="02020603050405020304"/>
                          <a:ea typeface="Times New Roman" panose="02020603050405020304"/>
                          <a:cs typeface="+mn-cs"/>
                          <a:sym typeface="+mn-ea"/>
                        </a:rPr>
                        <a:t>6</a:t>
                      </a:r>
                      <a:r>
                        <a:rPr lang="zh-CN" sz="1400" kern="1200" dirty="0">
                          <a:solidFill>
                            <a:schemeClr val="tx1"/>
                          </a:solidFill>
                          <a:latin typeface="Times New Roman" panose="02020603050405020304"/>
                          <a:ea typeface="Times New Roman" panose="02020603050405020304"/>
                          <a:cs typeface="+mn-cs"/>
                          <a:sym typeface="+mn-ea"/>
                        </a:rPr>
                        <a:t>.申报人的社会保障卡</a:t>
                      </a:r>
                      <a:endParaRPr lang="zh-CN" sz="1400" kern="1200" dirty="0">
                        <a:solidFill>
                          <a:schemeClr val="tx1"/>
                        </a:solidFill>
                        <a:latin typeface="Times New Roman" panose="02020603050405020304"/>
                        <a:ea typeface="Times New Roman" panose="02020603050405020304"/>
                        <a:cs typeface="+mn-cs"/>
                      </a:endParaRPr>
                    </a:p>
                    <a:p>
                      <a:pPr marL="0" indent="0" algn="l" defTabSz="685800" rtl="0" eaLnBrk="1" latinLnBrk="0" hangingPunct="1">
                        <a:spcBef>
                          <a:spcPct val="0"/>
                        </a:spcBef>
                        <a:spcAft>
                          <a:spcPct val="0"/>
                        </a:spcAft>
                      </a:pPr>
                      <a:r>
                        <a:rPr lang="en-US" altLang="zh-CN" sz="1400" kern="1200" dirty="0">
                          <a:solidFill>
                            <a:schemeClr val="tx1"/>
                          </a:solidFill>
                          <a:latin typeface="Times New Roman" panose="02020603050405020304"/>
                          <a:ea typeface="Times New Roman" panose="02020603050405020304"/>
                          <a:cs typeface="+mn-cs"/>
                          <a:sym typeface="+mn-ea"/>
                        </a:rPr>
                        <a:t>7</a:t>
                      </a:r>
                      <a:r>
                        <a:rPr lang="zh-CN" sz="1400" kern="1200" dirty="0">
                          <a:solidFill>
                            <a:schemeClr val="tx1"/>
                          </a:solidFill>
                          <a:latin typeface="Times New Roman" panose="02020603050405020304"/>
                          <a:ea typeface="Times New Roman" panose="02020603050405020304"/>
                          <a:cs typeface="+mn-cs"/>
                          <a:sym typeface="+mn-ea"/>
                        </a:rPr>
                        <a:t>.本人免冠证件照</a:t>
                      </a:r>
                      <a:r>
                        <a:rPr lang="en-US" altLang="zh-CN" sz="1400" kern="1200" dirty="0">
                          <a:solidFill>
                            <a:schemeClr val="tx1"/>
                          </a:solidFill>
                          <a:latin typeface="Times New Roman" panose="02020603050405020304"/>
                          <a:ea typeface="Times New Roman" panose="02020603050405020304"/>
                          <a:cs typeface="+mn-cs"/>
                          <a:sym typeface="+mn-ea"/>
                        </a:rPr>
                        <a:t>2</a:t>
                      </a:r>
                      <a:r>
                        <a:rPr lang="zh-CN" sz="1400" kern="1200" dirty="0">
                          <a:solidFill>
                            <a:schemeClr val="tx1"/>
                          </a:solidFill>
                          <a:latin typeface="Times New Roman" panose="02020603050405020304"/>
                          <a:ea typeface="Times New Roman" panose="02020603050405020304"/>
                          <a:cs typeface="+mn-cs"/>
                          <a:sym typeface="+mn-ea"/>
                        </a:rPr>
                        <a:t>张</a:t>
                      </a:r>
                      <a:endParaRPr lang="zh-CN" sz="1400" kern="1200" dirty="0">
                        <a:solidFill>
                          <a:schemeClr val="tx1"/>
                        </a:solidFill>
                        <a:latin typeface="Times New Roman" panose="02020603050405020304"/>
                        <a:ea typeface="Times New Roman" panose="02020603050405020304"/>
                        <a:cs typeface="+mn-cs"/>
                      </a:endParaRPr>
                    </a:p>
                    <a:p>
                      <a:pPr marL="0" indent="0" algn="l" defTabSz="685800" rtl="0" eaLnBrk="1" latinLnBrk="0" hangingPunct="1">
                        <a:spcBef>
                          <a:spcPct val="0"/>
                        </a:spcBef>
                        <a:spcAft>
                          <a:spcPct val="0"/>
                        </a:spcAft>
                      </a:pPr>
                      <a:r>
                        <a:rPr lang="en-US" altLang="zh-CN" sz="1400" kern="1200" dirty="0">
                          <a:solidFill>
                            <a:schemeClr val="tx1"/>
                          </a:solidFill>
                          <a:latin typeface="Times New Roman" panose="02020603050405020304"/>
                          <a:ea typeface="Times New Roman" panose="02020603050405020304"/>
                          <a:cs typeface="+mn-cs"/>
                          <a:sym typeface="+mn-ea"/>
                        </a:rPr>
                        <a:t>8</a:t>
                      </a:r>
                      <a:r>
                        <a:rPr lang="zh-CN" sz="1400" kern="1200" dirty="0">
                          <a:solidFill>
                            <a:schemeClr val="tx1"/>
                          </a:solidFill>
                          <a:latin typeface="Times New Roman" panose="02020603050405020304"/>
                          <a:ea typeface="Times New Roman" panose="02020603050405020304"/>
                          <a:cs typeface="+mn-cs"/>
                          <a:sym typeface="+mn-ea"/>
                        </a:rPr>
                        <a:t>.</a:t>
                      </a:r>
                      <a:r>
                        <a:rPr lang="zh-CN" altLang="en-US" sz="1400" kern="1200" dirty="0">
                          <a:solidFill>
                            <a:schemeClr val="tx1"/>
                          </a:solidFill>
                          <a:latin typeface="Times New Roman" panose="02020603050405020304"/>
                          <a:ea typeface="Times New Roman" panose="02020603050405020304"/>
                          <a:cs typeface="+mn-cs"/>
                        </a:rPr>
                        <a:t>《城镇独生子女父母奖励告知书》</a:t>
                      </a:r>
                      <a:endParaRPr lang="zh-CN" altLang="en-US" sz="1400" kern="1200" dirty="0">
                        <a:solidFill>
                          <a:schemeClr val="tx1"/>
                        </a:solidFill>
                        <a:latin typeface="Times New Roman" panose="02020603050405020304"/>
                        <a:ea typeface="Times New Roman" panose="02020603050405020304"/>
                        <a:cs typeface="+mn-cs"/>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pic>
        <p:nvPicPr>
          <p:cNvPr id="13339" name="图片 4" descr="/home/uos/Desktop/Z文件夹Z/文件（社保）/z/中国社会保险LOGO/中国社会保险LOGO/yy0.pngyy0"/>
          <p:cNvPicPr>
            <a:picLocks noChangeAspect="1"/>
          </p:cNvPicPr>
          <p:nvPr/>
        </p:nvPicPr>
        <p:blipFill>
          <a:blip r:embed="rId2"/>
          <a:srcRect b="39291"/>
          <a:stretch>
            <a:fillRect/>
          </a:stretch>
        </p:blipFill>
        <p:spPr>
          <a:xfrm>
            <a:off x="-7937" y="0"/>
            <a:ext cx="1009650" cy="438150"/>
          </a:xfrm>
          <a:prstGeom prst="rect">
            <a:avLst/>
          </a:prstGeom>
          <a:noFill/>
          <a:ln w="9525">
            <a:noFill/>
          </a:ln>
        </p:spPr>
      </p:pic>
    </p:spTree>
  </p:cSld>
  <p:clrMapOvr>
    <a:masterClrMapping/>
  </p:clrMapOvr>
</p:sld>
</file>

<file path=ppt/tags/tag1.xml><?xml version="1.0" encoding="utf-8"?>
<p:tagLst xmlns:p="http://schemas.openxmlformats.org/presentationml/2006/main">
  <p:tag name="TABLE_ENDDRAG_ORIGIN_RECT" val="465*640"/>
  <p:tag name="TABLE_ENDDRAG_RECT" val="32*65*465*640"/>
</p:tagLst>
</file>

<file path=ppt/tags/tag2.xml><?xml version="1.0" encoding="utf-8"?>
<p:tagLst xmlns:p="http://schemas.openxmlformats.org/presentationml/2006/main">
  <p:tag name="TABLE_ENDDRAG_ORIGIN_RECT" val="465*565"/>
  <p:tag name="TABLE_ENDDRAG_RECT" val="37*83*465*56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4767</Words>
  <Application>WPS 演示</Application>
  <PresentationFormat>自定义</PresentationFormat>
  <Paragraphs>176</Paragraphs>
  <Slides>9</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9</vt:i4>
      </vt:variant>
    </vt:vector>
  </HeadingPairs>
  <TitlesOfParts>
    <vt:vector size="21" baseType="lpstr">
      <vt:lpstr>Arial</vt:lpstr>
      <vt:lpstr>宋体</vt:lpstr>
      <vt:lpstr>Wingdings</vt:lpstr>
      <vt:lpstr>Calibri</vt:lpstr>
      <vt:lpstr>微软雅黑</vt:lpstr>
      <vt:lpstr>黑体</vt:lpstr>
      <vt:lpstr>楷体</vt:lpstr>
      <vt:lpstr>Times New Roman</vt:lpstr>
      <vt:lpstr>Arial Unicode MS</vt:lpstr>
      <vt:lpstr>方正小标宋_GBK</vt:lpstr>
      <vt:lpstr>方正小标宋简体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H{P</dc:creator>
  <cp:lastModifiedBy>atlist</cp:lastModifiedBy>
  <cp:revision>90</cp:revision>
  <dcterms:created xsi:type="dcterms:W3CDTF">2025-03-18T17:09:00Z</dcterms:created>
  <dcterms:modified xsi:type="dcterms:W3CDTF">2025-05-21T01:38:05Z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E350B42259EC49D28C58955403358DCC_12</vt:lpwstr>
  </property>
  <property fmtid="{D5CDD505-2E9C-101B-9397-08002B2CF9AE}" pid="3" name="KSOProductBuildVer">
    <vt:lpwstr>2052-12.1.0.21171</vt:lpwstr>
  </property>
</Properties>
</file>