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2.webp" ContentType="image/webp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6.svg" ContentType="image/svg+xml"/>
  <Override PartName="/ppt/media/image38.svg" ContentType="image/svg+xml"/>
  <Override PartName="/ppt/media/image40.svg" ContentType="image/svg+xml"/>
  <Override PartName="/ppt/media/image42.svg" ContentType="image/svg+xml"/>
  <Override PartName="/ppt/media/image4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1" r:id="rId3"/>
    <p:sldMasterId id="2147483654" r:id="rId4"/>
  </p:sldMasterIdLst>
  <p:notesMasterIdLst>
    <p:notesMasterId r:id="rId8"/>
  </p:notesMasterIdLst>
  <p:handoutMasterIdLst>
    <p:handoutMasterId r:id="rId18"/>
  </p:handoutMasterIdLst>
  <p:sldIdLst>
    <p:sldId id="256" r:id="rId5"/>
    <p:sldId id="257" r:id="rId6"/>
    <p:sldId id="258" r:id="rId7"/>
    <p:sldId id="259" r:id="rId9"/>
    <p:sldId id="260" r:id="rId10"/>
    <p:sldId id="271" r:id="rId11"/>
    <p:sldId id="269" r:id="rId12"/>
    <p:sldId id="263" r:id="rId13"/>
    <p:sldId id="264" r:id="rId14"/>
    <p:sldId id="270" r:id="rId15"/>
    <p:sldId id="265" r:id="rId16"/>
    <p:sldId id="266" r:id="rId17"/>
  </p:sldIdLst>
  <p:sldSz cx="6858000" cy="12192635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F7F4"/>
    <a:srgbClr val="00AC92"/>
    <a:srgbClr val="00BAA2"/>
    <a:srgbClr val="00BEB8"/>
    <a:srgbClr val="00CED1"/>
    <a:srgbClr val="AF7FFD"/>
    <a:srgbClr val="B75BFD"/>
    <a:srgbClr val="5B21BB"/>
    <a:srgbClr val="C090FD"/>
    <a:srgbClr val="00C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384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gs" Target="tags/tag8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61080" y="1143000"/>
            <a:ext cx="1735841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74512" y="1625977"/>
            <a:ext cx="5513576" cy="4570659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49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674512" y="6331067"/>
            <a:ext cx="5513576" cy="261820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265" indent="0" algn="ctr">
              <a:buNone/>
              <a:defRPr sz="1495"/>
            </a:lvl2pPr>
            <a:lvl3pPr marL="685800" indent="0" algn="ctr">
              <a:buNone/>
              <a:defRPr sz="1355"/>
            </a:lvl3pPr>
            <a:lvl4pPr marL="1028065" indent="0" algn="ctr">
              <a:buNone/>
              <a:defRPr sz="1200"/>
            </a:lvl4pPr>
            <a:lvl5pPr marL="1372870" indent="0" algn="ctr">
              <a:buNone/>
              <a:defRPr sz="1200"/>
            </a:lvl5pPr>
            <a:lvl6pPr marL="1713865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1570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00BAA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00BAA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剪去单角的矩形 4"/>
          <p:cNvSpPr/>
          <p:nvPr userDrawn="1"/>
        </p:nvSpPr>
        <p:spPr>
          <a:xfrm>
            <a:off x="447675" y="265430"/>
            <a:ext cx="5963285" cy="11661775"/>
          </a:xfrm>
          <a:prstGeom prst="snip1Rect">
            <a:avLst/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bg>
      <p:bgPr>
        <a:solidFill>
          <a:srgbClr val="00BAA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剪去单角的矩形 4"/>
          <p:cNvSpPr/>
          <p:nvPr userDrawn="1"/>
        </p:nvSpPr>
        <p:spPr>
          <a:xfrm>
            <a:off x="447675" y="265430"/>
            <a:ext cx="5963285" cy="10962640"/>
          </a:xfrm>
          <a:prstGeom prst="snip1Rect">
            <a:avLst/>
          </a:prstGeom>
          <a:solidFill>
            <a:schemeClr val="bg1">
              <a:alpha val="83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00BAA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447675" y="265430"/>
            <a:ext cx="5963285" cy="11661775"/>
          </a:xfrm>
          <a:prstGeom prst="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6.xml"/><Relationship Id="rId7" Type="http://schemas.openxmlformats.org/officeDocument/2006/relationships/tags" Target="../tags/tag25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42320" y="1081851"/>
            <a:ext cx="6171883" cy="125469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42320" y="2650214"/>
            <a:ext cx="6171883" cy="846276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344345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2315891" y="11228202"/>
            <a:ext cx="2228117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4995032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69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2085" indent="-172085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562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6500" algn="l"/>
          <a:tab pos="1206500" algn="l"/>
          <a:tab pos="1206500" algn="l"/>
          <a:tab pos="1206500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8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6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1592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15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42320" y="1081851"/>
            <a:ext cx="6171883" cy="125469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342320" y="2650214"/>
            <a:ext cx="6171883" cy="846276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344345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2315891" y="11228202"/>
            <a:ext cx="2228117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4995032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69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2085" indent="-172085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562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6500" algn="l"/>
          <a:tab pos="1206500" algn="l"/>
          <a:tab pos="1206500" algn="l"/>
          <a:tab pos="1206500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8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6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1592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15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320" y="1081851"/>
            <a:ext cx="6171883" cy="1254691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42320" y="2650214"/>
            <a:ext cx="6171883" cy="846276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344345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2315891" y="11228202"/>
            <a:ext cx="2228117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4995032" y="11228202"/>
            <a:ext cx="1519170" cy="563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695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2085" indent="-172085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562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6500" algn="l"/>
          <a:tab pos="1206500" algn="l"/>
          <a:tab pos="1206500" algn="l"/>
          <a:tab pos="1206500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8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685" indent="-172085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915920" indent="-172085" algn="l" defTabSz="685800" rtl="0" eaLnBrk="1" latinLnBrk="0" hangingPunct="1">
        <a:lnSpc>
          <a:spcPct val="90000"/>
        </a:lnSpc>
        <a:spcBef>
          <a:spcPts val="370"/>
        </a:spcBef>
        <a:buFont typeface="Arial" panose="020B0604020202020204" pitchFamily="34" charset="0"/>
        <a:buChar char="•"/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1pPr>
      <a:lvl2pPr marL="3422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3pPr>
      <a:lvl4pPr marL="10280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5pPr>
      <a:lvl6pPr marL="171386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7pPr>
      <a:lvl8pPr marL="2401570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36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webp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tags" Target="../tags/tag65.xml"/><Relationship Id="rId7" Type="http://schemas.openxmlformats.org/officeDocument/2006/relationships/image" Target="../media/image38.svg"/><Relationship Id="rId6" Type="http://schemas.openxmlformats.org/officeDocument/2006/relationships/image" Target="../media/image37.png"/><Relationship Id="rId5" Type="http://schemas.openxmlformats.org/officeDocument/2006/relationships/tags" Target="../tags/tag64.xml"/><Relationship Id="rId4" Type="http://schemas.openxmlformats.org/officeDocument/2006/relationships/image" Target="../media/image36.svg"/><Relationship Id="rId3" Type="http://schemas.openxmlformats.org/officeDocument/2006/relationships/image" Target="../media/image35.png"/><Relationship Id="rId23" Type="http://schemas.openxmlformats.org/officeDocument/2006/relationships/slideLayout" Target="../slideLayouts/slideLayout5.xml"/><Relationship Id="rId22" Type="http://schemas.openxmlformats.org/officeDocument/2006/relationships/tags" Target="../tags/tag75.xml"/><Relationship Id="rId21" Type="http://schemas.openxmlformats.org/officeDocument/2006/relationships/tags" Target="../tags/tag74.xml"/><Relationship Id="rId20" Type="http://schemas.openxmlformats.org/officeDocument/2006/relationships/tags" Target="../tags/tag73.xml"/><Relationship Id="rId2" Type="http://schemas.openxmlformats.org/officeDocument/2006/relationships/tags" Target="../tags/tag63.xml"/><Relationship Id="rId19" Type="http://schemas.openxmlformats.org/officeDocument/2006/relationships/tags" Target="../tags/tag72.xml"/><Relationship Id="rId18" Type="http://schemas.openxmlformats.org/officeDocument/2006/relationships/tags" Target="../tags/tag71.xml"/><Relationship Id="rId17" Type="http://schemas.openxmlformats.org/officeDocument/2006/relationships/tags" Target="../tags/tag70.xml"/><Relationship Id="rId16" Type="http://schemas.openxmlformats.org/officeDocument/2006/relationships/tags" Target="../tags/tag69.xml"/><Relationship Id="rId15" Type="http://schemas.openxmlformats.org/officeDocument/2006/relationships/tags" Target="../tags/tag68.xml"/><Relationship Id="rId14" Type="http://schemas.openxmlformats.org/officeDocument/2006/relationships/tags" Target="../tags/tag67.xml"/><Relationship Id="rId13" Type="http://schemas.openxmlformats.org/officeDocument/2006/relationships/image" Target="../media/image42.svg"/><Relationship Id="rId12" Type="http://schemas.openxmlformats.org/officeDocument/2006/relationships/image" Target="../media/image41.png"/><Relationship Id="rId11" Type="http://schemas.openxmlformats.org/officeDocument/2006/relationships/tags" Target="../tags/tag66.xml"/><Relationship Id="rId10" Type="http://schemas.openxmlformats.org/officeDocument/2006/relationships/image" Target="../media/image40.svg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79.xml"/><Relationship Id="rId4" Type="http://schemas.openxmlformats.org/officeDocument/2006/relationships/tags" Target="../tags/tag78.xml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80.xml"/><Relationship Id="rId2" Type="http://schemas.openxmlformats.org/officeDocument/2006/relationships/image" Target="../media/image45.svg"/><Relationship Id="rId1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38.xml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.xml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.xml"/><Relationship Id="rId7" Type="http://schemas.openxmlformats.org/officeDocument/2006/relationships/tags" Target="../tags/tag44.xml"/><Relationship Id="rId6" Type="http://schemas.openxmlformats.org/officeDocument/2006/relationships/image" Target="../media/image10.jpeg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5.xml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52.xml"/><Relationship Id="rId7" Type="http://schemas.openxmlformats.org/officeDocument/2006/relationships/tags" Target="../tags/tag51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image" Target="../media/image12.jpeg"/><Relationship Id="rId14" Type="http://schemas.openxmlformats.org/officeDocument/2006/relationships/slideLayout" Target="../slideLayouts/slideLayout5.xml"/><Relationship Id="rId13" Type="http://schemas.openxmlformats.org/officeDocument/2006/relationships/tags" Target="../tags/tag54.xml"/><Relationship Id="rId12" Type="http://schemas.openxmlformats.org/officeDocument/2006/relationships/image" Target="../media/image15.jpeg"/><Relationship Id="rId11" Type="http://schemas.openxmlformats.org/officeDocument/2006/relationships/tags" Target="../tags/tag53.xml"/><Relationship Id="rId10" Type="http://schemas.openxmlformats.org/officeDocument/2006/relationships/image" Target="../media/image14.jpeg"/><Relationship Id="rId1" Type="http://schemas.openxmlformats.org/officeDocument/2006/relationships/tags" Target="../tags/tag46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tags" Target="../tags/tag55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svg"/><Relationship Id="rId8" Type="http://schemas.openxmlformats.org/officeDocument/2006/relationships/image" Target="../media/image23.png"/><Relationship Id="rId7" Type="http://schemas.openxmlformats.org/officeDocument/2006/relationships/image" Target="../media/image22.svg"/><Relationship Id="rId6" Type="http://schemas.openxmlformats.org/officeDocument/2006/relationships/image" Target="../media/image21.png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3" Type="http://schemas.openxmlformats.org/officeDocument/2006/relationships/tags" Target="../tags/tag57.xml"/><Relationship Id="rId23" Type="http://schemas.openxmlformats.org/officeDocument/2006/relationships/slideLayout" Target="../slideLayouts/slideLayout3.xml"/><Relationship Id="rId22" Type="http://schemas.openxmlformats.org/officeDocument/2006/relationships/tags" Target="../tags/tag62.xml"/><Relationship Id="rId21" Type="http://schemas.openxmlformats.org/officeDocument/2006/relationships/image" Target="../media/image34.svg"/><Relationship Id="rId20" Type="http://schemas.openxmlformats.org/officeDocument/2006/relationships/image" Target="../media/image33.png"/><Relationship Id="rId2" Type="http://schemas.openxmlformats.org/officeDocument/2006/relationships/tags" Target="../tags/tag56.xml"/><Relationship Id="rId19" Type="http://schemas.openxmlformats.org/officeDocument/2006/relationships/tags" Target="../tags/tag61.xml"/><Relationship Id="rId18" Type="http://schemas.openxmlformats.org/officeDocument/2006/relationships/image" Target="../media/image32.svg"/><Relationship Id="rId17" Type="http://schemas.openxmlformats.org/officeDocument/2006/relationships/image" Target="../media/image31.png"/><Relationship Id="rId16" Type="http://schemas.openxmlformats.org/officeDocument/2006/relationships/tags" Target="../tags/tag60.xml"/><Relationship Id="rId15" Type="http://schemas.openxmlformats.org/officeDocument/2006/relationships/image" Target="../media/image30.svg"/><Relationship Id="rId14" Type="http://schemas.openxmlformats.org/officeDocument/2006/relationships/image" Target="../media/image29.png"/><Relationship Id="rId13" Type="http://schemas.openxmlformats.org/officeDocument/2006/relationships/image" Target="../media/image28.svg"/><Relationship Id="rId12" Type="http://schemas.openxmlformats.org/officeDocument/2006/relationships/image" Target="../media/image27.png"/><Relationship Id="rId11" Type="http://schemas.openxmlformats.org/officeDocument/2006/relationships/image" Target="../media/image26.svg"/><Relationship Id="rId10" Type="http://schemas.openxmlformats.org/officeDocument/2006/relationships/image" Target="../media/image25.png"/><Relationship Id="rId1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/Users/13611/Desktop/图片修改/桃源/微信图片_20240722151848.jpg微信图片_20240722151848"/>
          <p:cNvPicPr>
            <a:picLocks noChangeAspect="1"/>
          </p:cNvPicPr>
          <p:nvPr/>
        </p:nvPicPr>
        <p:blipFill>
          <a:blip r:embed="rId1">
            <a:alphaModFix amt="60000"/>
          </a:blip>
          <a:srcRect l="16600" r="16600"/>
          <a:stretch>
            <a:fillRect/>
          </a:stretch>
        </p:blipFill>
        <p:spPr>
          <a:xfrm>
            <a:off x="-6350" y="1776730"/>
            <a:ext cx="6864350" cy="399732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-6350" y="1776730"/>
            <a:ext cx="6885305" cy="740410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100000"/>
                </a:schemeClr>
              </a:gs>
              <a:gs pos="36000">
                <a:schemeClr val="bg1">
                  <a:alpha val="81000"/>
                </a:schemeClr>
              </a:gs>
              <a:gs pos="69000">
                <a:schemeClr val="bg1">
                  <a:alpha val="4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C:/Users/13611/Desktop/图片修改/桃源/微信图片_20240613151618.jpg微信图片_20240613151618"/>
          <p:cNvPicPr>
            <a:picLocks noChangeAspect="1"/>
          </p:cNvPicPr>
          <p:nvPr/>
        </p:nvPicPr>
        <p:blipFill>
          <a:blip r:embed="rId2"/>
          <a:srcRect l="618" r="-273"/>
          <a:stretch>
            <a:fillRect/>
          </a:stretch>
        </p:blipFill>
        <p:spPr>
          <a:xfrm>
            <a:off x="7620" y="8540750"/>
            <a:ext cx="6871335" cy="36633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文本框 3"/>
          <p:cNvSpPr txBox="1"/>
          <p:nvPr/>
        </p:nvSpPr>
        <p:spPr>
          <a:xfrm>
            <a:off x="607060" y="1441450"/>
            <a:ext cx="5644515" cy="14452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p>
            <a:pPr algn="ctr"/>
            <a:r>
              <a:rPr lang="zh-CN" altLang="en-US" sz="4400" b="1" spc="300">
                <a:solidFill>
                  <a:schemeClr val="accent5">
                    <a:lumMod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江门市鹤山市桃源镇</a:t>
            </a:r>
            <a:endParaRPr lang="zh-CN" altLang="en-US" sz="4400" b="1" spc="300">
              <a:solidFill>
                <a:schemeClr val="accent5">
                  <a:lumMod val="7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sz="4400" b="1" spc="300">
                <a:solidFill>
                  <a:schemeClr val="accent5">
                    <a:lumMod val="7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国土空间总体规划</a:t>
            </a:r>
            <a:endParaRPr lang="zh-CN" altLang="en-US" sz="4400" b="1" spc="300">
              <a:solidFill>
                <a:schemeClr val="accent5">
                  <a:lumMod val="7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 descr="中国鹤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970" y="515620"/>
            <a:ext cx="1049020" cy="931545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 rot="10800000">
            <a:off x="-6350" y="4972685"/>
            <a:ext cx="6864350" cy="816610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  <a:alpha val="100000"/>
                </a:schemeClr>
              </a:gs>
              <a:gs pos="36000">
                <a:schemeClr val="bg1">
                  <a:alpha val="81000"/>
                </a:schemeClr>
              </a:gs>
              <a:gs pos="69000">
                <a:schemeClr val="bg1">
                  <a:alpha val="4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635" y="8426450"/>
            <a:ext cx="6857365" cy="740410"/>
          </a:xfrm>
          <a:prstGeom prst="rect">
            <a:avLst/>
          </a:prstGeom>
          <a:gradFill>
            <a:gsLst>
              <a:gs pos="1000">
                <a:schemeClr val="accent1">
                  <a:lumMod val="0"/>
                  <a:lumOff val="100000"/>
                  <a:alpha val="100000"/>
                </a:schemeClr>
              </a:gs>
              <a:gs pos="36000">
                <a:schemeClr val="bg1">
                  <a:alpha val="81000"/>
                </a:schemeClr>
              </a:gs>
              <a:gs pos="69000">
                <a:schemeClr val="bg1">
                  <a:alpha val="49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201930" y="144145"/>
            <a:ext cx="1416050" cy="371475"/>
          </a:xfrm>
          <a:prstGeom prst="roundRect">
            <a:avLst/>
          </a:prstGeom>
          <a:gradFill>
            <a:gsLst>
              <a:gs pos="1000">
                <a:schemeClr val="accent1">
                  <a:lumMod val="0"/>
                  <a:lumOff val="100000"/>
                </a:schemeClr>
              </a:gs>
              <a:gs pos="2000">
                <a:schemeClr val="bg1">
                  <a:alpha val="49000"/>
                </a:schemeClr>
              </a:gs>
              <a:gs pos="100000">
                <a:srgbClr val="00BEB8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b="1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zh-CN" altLang="en-US" b="1">
                <a:solidFill>
                  <a:schemeClr val="accent5">
                    <a:lumMod val="50000"/>
                  </a:schemeClr>
                </a:solidFill>
              </a:rPr>
              <a:t>一图读懂</a:t>
            </a:r>
            <a:endParaRPr lang="zh-CN" altLang="en-US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524760" y="2870200"/>
            <a:ext cx="1795145" cy="308610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ctr" anchorCtr="0">
            <a:noAutofit/>
          </a:bodyPr>
          <a:p>
            <a:pPr algn="ctr">
              <a:lnSpc>
                <a:spcPct val="100000"/>
              </a:lnSpc>
            </a:pP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2021—2035</a:t>
            </a:r>
            <a:r>
              <a:rPr lang="zh-CN" altLang="en-US" sz="1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年）</a:t>
            </a:r>
            <a:endParaRPr lang="zh-CN" altLang="en-US" sz="14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03555" y="3631565"/>
            <a:ext cx="6091555" cy="1568450"/>
          </a:xfrm>
          <a:prstGeom prst="rect">
            <a:avLst/>
          </a:prstGeom>
          <a:noFill/>
          <a:effectLst>
            <a:glow rad="228600">
              <a:schemeClr val="accent5">
                <a:lumMod val="60000"/>
                <a:lumOff val="40000"/>
                <a:alpha val="40000"/>
              </a:schemeClr>
            </a:glo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bg1"/>
                </a:solidFill>
                <a:effectLst>
                  <a:glow rad="279400">
                    <a:srgbClr val="00CED1">
                      <a:alpha val="83000"/>
                    </a:srgbClr>
                  </a:glow>
                </a:effectLst>
                <a:latin typeface="华文行楷" panose="02010800040101010101" charset="-122"/>
                <a:ea typeface="华文行楷" panose="02010800040101010101" charset="-122"/>
              </a:rPr>
              <a:t>站城一体的枢纽新区</a:t>
            </a:r>
            <a:endParaRPr lang="zh-CN" altLang="en-US" sz="3200">
              <a:solidFill>
                <a:schemeClr val="bg1"/>
              </a:solidFill>
              <a:effectLst>
                <a:glow rad="279400">
                  <a:srgbClr val="00CED1">
                    <a:alpha val="83000"/>
                  </a:srgbClr>
                </a:glow>
              </a:effectLst>
              <a:latin typeface="华文行楷" panose="02010800040101010101" charset="-122"/>
              <a:ea typeface="华文行楷" panose="02010800040101010101" charset="-122"/>
            </a:endParaRPr>
          </a:p>
          <a:p>
            <a:pPr algn="ctr"/>
            <a:r>
              <a:rPr lang="zh-CN" altLang="en-US" sz="3200">
                <a:solidFill>
                  <a:schemeClr val="bg1"/>
                </a:solidFill>
                <a:effectLst>
                  <a:glow rad="279400">
                    <a:srgbClr val="00CED1">
                      <a:alpha val="83000"/>
                    </a:srgbClr>
                  </a:glow>
                </a:effectLst>
                <a:latin typeface="华文行楷" panose="02010800040101010101" charset="-122"/>
                <a:ea typeface="华文行楷" panose="02010800040101010101" charset="-122"/>
              </a:rPr>
              <a:t>珠西科创新平台</a:t>
            </a:r>
            <a:endParaRPr lang="zh-CN" altLang="en-US" sz="3200">
              <a:solidFill>
                <a:schemeClr val="bg1"/>
              </a:solidFill>
              <a:effectLst>
                <a:glow rad="279400">
                  <a:srgbClr val="00CED1">
                    <a:alpha val="83000"/>
                  </a:srgbClr>
                </a:glow>
              </a:effectLst>
              <a:latin typeface="华文行楷" panose="02010800040101010101" charset="-122"/>
              <a:ea typeface="华文行楷" panose="02010800040101010101" charset="-122"/>
            </a:endParaRPr>
          </a:p>
          <a:p>
            <a:pPr algn="ctr"/>
            <a:endParaRPr lang="zh-CN" altLang="en-US" sz="3200">
              <a:solidFill>
                <a:schemeClr val="bg1"/>
              </a:solidFill>
              <a:effectLst>
                <a:glow rad="279400">
                  <a:srgbClr val="00CED1">
                    <a:alpha val="83000"/>
                  </a:srgbClr>
                </a:glow>
              </a:effectLst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2" name="图片 1" descr="C:/Users/13611/Desktop/3b35ce50-de26-49eb-8683-81a3b2a16763.png3b35ce50-de26-49eb-8683-81a3b2a16763"/>
          <p:cNvPicPr>
            <a:picLocks noChangeAspect="1"/>
          </p:cNvPicPr>
          <p:nvPr/>
        </p:nvPicPr>
        <p:blipFill>
          <a:blip r:embed="rId4">
            <a:alphaModFix amt="60000"/>
          </a:blip>
          <a:srcRect l="8" r="8"/>
          <a:stretch>
            <a:fillRect/>
          </a:stretch>
        </p:blipFill>
        <p:spPr>
          <a:xfrm>
            <a:off x="904240" y="4972685"/>
            <a:ext cx="5028565" cy="43332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-6350" y="5200015"/>
            <a:ext cx="6850380" cy="3340735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reflection blurRad="6350" endA="300" endPos="35000" dir="5400000" sy="-100000" algn="bl" rotWithShape="0"/>
          </a:effectLst>
        </p:spPr>
        <p:txBody>
          <a:bodyPr vert="horz" wrap="square" rtlCol="0" anchor="ctr" anchorCtr="0">
            <a:no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3200" b="1" spc="200">
                <a:solidFill>
                  <a:schemeClr val="accent5">
                    <a:lumMod val="50000"/>
                  </a:schemeClr>
                </a:solidFill>
                <a:uFillTx/>
                <a:sym typeface="+mn-ea"/>
              </a:rPr>
              <a:t>宜商宜居高铁新城</a:t>
            </a:r>
            <a:endParaRPr lang="zh-CN" altLang="en-US" sz="3200" b="1" spc="200">
              <a:solidFill>
                <a:schemeClr val="accent5">
                  <a:lumMod val="50000"/>
                </a:schemeClr>
              </a:solidFill>
              <a:uFillTx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C:/Users/13611/Desktop/图片修改/桃源/微信图片_2026-07-02_171437_174.jpg微信图片_2026-07-02_171437_174"/>
          <p:cNvPicPr>
            <a:picLocks noChangeAspect="1"/>
          </p:cNvPicPr>
          <p:nvPr/>
        </p:nvPicPr>
        <p:blipFill>
          <a:blip r:embed="rId1"/>
          <a:srcRect t="8807" b="403"/>
          <a:stretch>
            <a:fillRect/>
          </a:stretch>
        </p:blipFill>
        <p:spPr>
          <a:xfrm>
            <a:off x="447675" y="8884285"/>
            <a:ext cx="5963920" cy="3046095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48310" y="572770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完善公共服务</a:t>
            </a:r>
            <a:r>
              <a:rPr lang="zh-CN" altLang="en-US" sz="2000" b="1">
                <a:sym typeface="+mn-ea"/>
              </a:rPr>
              <a:t>体系</a:t>
            </a:r>
            <a:endParaRPr lang="zh-CN" altLang="en-US" sz="2000" b="1"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8945" y="8719185"/>
            <a:ext cx="5962650" cy="995680"/>
          </a:xfrm>
          <a:prstGeom prst="rect">
            <a:avLst/>
          </a:prstGeom>
          <a:gradFill>
            <a:gsLst>
              <a:gs pos="0">
                <a:srgbClr val="E1F7F4"/>
              </a:gs>
              <a:gs pos="29000">
                <a:srgbClr val="E6EBF4"/>
              </a:gs>
              <a:gs pos="76000">
                <a:schemeClr val="bg1">
                  <a:alpha val="44000"/>
                </a:schemeClr>
              </a:gs>
              <a:gs pos="100000">
                <a:schemeClr val="bg1">
                  <a:alpha val="200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674370" y="1550670"/>
            <a:ext cx="5508625" cy="91186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chemeClr val="accent5">
                <a:lumMod val="60000"/>
                <a:lumOff val="40000"/>
                <a:alpha val="28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indent="457200" algn="just" fontAlgn="auto">
              <a:lnSpc>
                <a:spcPct val="140000"/>
              </a:lnSpc>
              <a:spcBef>
                <a:spcPts val="1600"/>
              </a:spcBef>
            </a:pPr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构建</a:t>
            </a: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乡镇</a:t>
            </a: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</a:t>
            </a:r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村</a:t>
            </a:r>
            <a:r>
              <a:rPr lang="en-US" altLang="zh-CN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两级公共服务体系。</a:t>
            </a: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规划</a:t>
            </a:r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个乡镇级服务中心、</a:t>
            </a:r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</a:t>
            </a: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个乡村级社区生活圈。</a:t>
            </a:r>
            <a:endParaRPr lang="zh-CN" altLang="en-US" sz="16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9" name="图片 28" descr="教育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0" y="3007995"/>
            <a:ext cx="719455" cy="719455"/>
          </a:xfrm>
          <a:prstGeom prst="rect">
            <a:avLst/>
          </a:prstGeom>
        </p:spPr>
      </p:pic>
      <p:pic>
        <p:nvPicPr>
          <p:cNvPr id="30" name="图片 29" descr="医疗交叉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3540" y="4620895"/>
            <a:ext cx="719455" cy="719455"/>
          </a:xfrm>
          <a:prstGeom prst="rect">
            <a:avLst/>
          </a:prstGeom>
        </p:spPr>
      </p:pic>
      <p:pic>
        <p:nvPicPr>
          <p:cNvPr id="32" name="图片 31" descr="企业文化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4370" y="6110605"/>
            <a:ext cx="719455" cy="719455"/>
          </a:xfrm>
          <a:prstGeom prst="rect">
            <a:avLst/>
          </a:prstGeom>
        </p:spPr>
      </p:pic>
      <p:pic>
        <p:nvPicPr>
          <p:cNvPr id="33" name="图片 32" descr="业务布局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63540" y="7627620"/>
            <a:ext cx="719455" cy="719455"/>
          </a:xfrm>
          <a:prstGeom prst="rect">
            <a:avLst/>
          </a:prstGeom>
        </p:spPr>
      </p:pic>
      <p:sp>
        <p:nvSpPr>
          <p:cNvPr id="34" name="圆角矩形 33"/>
          <p:cNvSpPr/>
          <p:nvPr>
            <p:custDataLst>
              <p:tags r:id="rId14"/>
            </p:custDataLst>
          </p:nvPr>
        </p:nvSpPr>
        <p:spPr>
          <a:xfrm>
            <a:off x="1499235" y="2837180"/>
            <a:ext cx="4683760" cy="1075690"/>
          </a:xfrm>
          <a:prstGeom prst="roundRect">
            <a:avLst/>
          </a:prstGeom>
          <a:solidFill>
            <a:srgbClr val="00BAA2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algn="ctr">
              <a:lnSpc>
                <a:spcPct val="90000"/>
              </a:lnSpc>
            </a:pPr>
            <a:r>
              <a:rPr lang="zh-CN" altLang="en-US" sz="1400">
                <a:sym typeface="+mn-ea"/>
              </a:rPr>
              <a:t>建设高质量教育体系</a:t>
            </a:r>
            <a:endParaRPr lang="zh-CN" altLang="en-US" sz="1400"/>
          </a:p>
          <a:p>
            <a:pPr algn="ctr">
              <a:lnSpc>
                <a:spcPct val="90000"/>
              </a:lnSpc>
            </a:pPr>
            <a:endParaRPr lang="zh-CN" altLang="en-US" sz="1400"/>
          </a:p>
        </p:txBody>
      </p:sp>
      <p:sp>
        <p:nvSpPr>
          <p:cNvPr id="35" name="圆角矩形 34"/>
          <p:cNvSpPr/>
          <p:nvPr>
            <p:custDataLst>
              <p:tags r:id="rId15"/>
            </p:custDataLst>
          </p:nvPr>
        </p:nvSpPr>
        <p:spPr>
          <a:xfrm>
            <a:off x="1499235" y="3229610"/>
            <a:ext cx="4683760" cy="683895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304800" algn="just" fontAlgn="auto">
              <a:lnSpc>
                <a:spcPct val="120000"/>
              </a:lnSpc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合理配置教育资源，保障义务教育学位满足需求。推动学前教育、义务教育优质均衡发展。加快职业教育提档升级。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8" name="圆角矩形 37"/>
          <p:cNvSpPr/>
          <p:nvPr>
            <p:custDataLst>
              <p:tags r:id="rId16"/>
            </p:custDataLst>
          </p:nvPr>
        </p:nvSpPr>
        <p:spPr>
          <a:xfrm>
            <a:off x="674370" y="4396740"/>
            <a:ext cx="4683760" cy="107569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algn="ctr">
              <a:lnSpc>
                <a:spcPct val="90000"/>
              </a:lnSpc>
            </a:pPr>
            <a:r>
              <a:rPr lang="zh-CN" altLang="en-US" sz="1400">
                <a:sym typeface="+mn-ea"/>
              </a:rPr>
              <a:t>建设高水平医疗设施</a:t>
            </a:r>
            <a:endParaRPr lang="zh-CN" altLang="en-US" sz="1400"/>
          </a:p>
          <a:p>
            <a:pPr algn="ctr">
              <a:lnSpc>
                <a:spcPct val="90000"/>
              </a:lnSpc>
            </a:pPr>
            <a:endParaRPr lang="zh-CN" altLang="en-US" sz="1400"/>
          </a:p>
        </p:txBody>
      </p:sp>
      <p:sp>
        <p:nvSpPr>
          <p:cNvPr id="39" name="圆角矩形 38"/>
          <p:cNvSpPr/>
          <p:nvPr>
            <p:custDataLst>
              <p:tags r:id="rId17"/>
            </p:custDataLst>
          </p:nvPr>
        </p:nvSpPr>
        <p:spPr>
          <a:xfrm>
            <a:off x="674370" y="4788535"/>
            <a:ext cx="4683760" cy="683895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304800" algn="just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补齐基层医疗卫生短板，提升医疗卫生服务能力，优化医疗卫生体系。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圆角矩形 39"/>
          <p:cNvSpPr/>
          <p:nvPr>
            <p:custDataLst>
              <p:tags r:id="rId18"/>
            </p:custDataLst>
          </p:nvPr>
        </p:nvSpPr>
        <p:spPr>
          <a:xfrm>
            <a:off x="1499235" y="5955030"/>
            <a:ext cx="4683760" cy="107569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algn="ctr">
              <a:lnSpc>
                <a:spcPct val="90000"/>
              </a:lnSpc>
            </a:pPr>
            <a:r>
              <a:rPr lang="zh-CN" altLang="en-US" sz="1400">
                <a:sym typeface="+mn-ea"/>
              </a:rPr>
              <a:t>完善文化体育服务设施布局</a:t>
            </a:r>
            <a:endParaRPr lang="zh-CN" altLang="en-US" sz="1400"/>
          </a:p>
          <a:p>
            <a:pPr algn="ctr">
              <a:lnSpc>
                <a:spcPct val="90000"/>
              </a:lnSpc>
            </a:pPr>
            <a:endParaRPr lang="zh-CN" altLang="en-US" sz="1400"/>
          </a:p>
        </p:txBody>
      </p:sp>
      <p:sp>
        <p:nvSpPr>
          <p:cNvPr id="41" name="圆角矩形 40"/>
          <p:cNvSpPr/>
          <p:nvPr>
            <p:custDataLst>
              <p:tags r:id="rId19"/>
            </p:custDataLst>
          </p:nvPr>
        </p:nvSpPr>
        <p:spPr>
          <a:xfrm>
            <a:off x="1499235" y="6348095"/>
            <a:ext cx="4683760" cy="683895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304800" algn="just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按照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15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分钟生活圈划分和社区服务人口规模配置社区级文化体育设施，合理利用城市公园、公园绿地建设全民健身设施。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2" name="圆角矩形 41"/>
          <p:cNvSpPr/>
          <p:nvPr>
            <p:custDataLst>
              <p:tags r:id="rId20"/>
            </p:custDataLst>
          </p:nvPr>
        </p:nvSpPr>
        <p:spPr>
          <a:xfrm>
            <a:off x="674370" y="7513320"/>
            <a:ext cx="4683760" cy="107569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algn="ctr">
              <a:lnSpc>
                <a:spcPct val="90000"/>
              </a:lnSpc>
            </a:pPr>
            <a:r>
              <a:rPr lang="zh-CN" altLang="en-US" sz="1400">
                <a:sym typeface="+mn-ea"/>
              </a:rPr>
              <a:t>完善社会保障体系</a:t>
            </a:r>
            <a:endParaRPr lang="zh-CN" altLang="en-US" sz="1400"/>
          </a:p>
        </p:txBody>
      </p:sp>
      <p:sp>
        <p:nvSpPr>
          <p:cNvPr id="43" name="圆角矩形 42"/>
          <p:cNvSpPr/>
          <p:nvPr>
            <p:custDataLst>
              <p:tags r:id="rId21"/>
            </p:custDataLst>
          </p:nvPr>
        </p:nvSpPr>
        <p:spPr>
          <a:xfrm>
            <a:off x="674370" y="7914005"/>
            <a:ext cx="4683760" cy="683895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304800" algn="just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结合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15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分钟社区生活圈合理布局养老设施，安排配置用地，推动养老设施宜居便利性。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F:/12-镇级国空/桃源镇/1-成果/2-图集/20260525/22镇区空间格局图.jpg22镇区空间格局图"/>
          <p:cNvPicPr>
            <a:picLocks noChangeAspect="1"/>
          </p:cNvPicPr>
          <p:nvPr/>
        </p:nvPicPr>
        <p:blipFill>
          <a:blip r:embed="rId1"/>
          <a:srcRect l="3188" t="10983" r="4340" b="16096"/>
          <a:stretch>
            <a:fillRect/>
          </a:stretch>
        </p:blipFill>
        <p:spPr>
          <a:xfrm>
            <a:off x="1071880" y="2228850"/>
            <a:ext cx="4641215" cy="5172075"/>
          </a:xfrm>
          <a:prstGeom prst="roundRect">
            <a:avLst/>
          </a:prstGeom>
        </p:spPr>
      </p:pic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06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镇区规划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构建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一核一轴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三区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的镇区空间格局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92480" y="7793990"/>
            <a:ext cx="52743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镇区空间格局图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: 圆角 36"/>
          <p:cNvSpPr/>
          <p:nvPr>
            <p:custDataLst>
              <p:tags r:id="rId2"/>
            </p:custDataLst>
          </p:nvPr>
        </p:nvSpPr>
        <p:spPr>
          <a:xfrm>
            <a:off x="709295" y="10845165"/>
            <a:ext cx="5412740" cy="889635"/>
          </a:xfrm>
          <a:prstGeom prst="roundRect">
            <a:avLst>
              <a:gd name="adj" fmla="val 6098"/>
            </a:avLst>
          </a:prstGeom>
          <a:solidFill>
            <a:schemeClr val="bg1">
              <a:alpha val="54000"/>
            </a:schemeClr>
          </a:solidFill>
          <a:ln>
            <a:solidFill>
              <a:schemeClr val="accent5">
                <a:lumMod val="75000"/>
                <a:alpha val="40000"/>
              </a:schemeClr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08395" tIns="274029" rIns="308394" bIns="137014" numCol="1" spcCol="0" rtlCol="0" fromWordArt="0" anchor="ctr" anchorCtr="0" forceAA="0" compatLnSpc="1">
            <a:noAutofit/>
          </a:bodyPr>
          <a:p>
            <a:pPr indent="0" algn="l" fontAlgn="auto">
              <a:lnSpc>
                <a:spcPct val="13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分别为</a:t>
            </a:r>
            <a:r>
              <a:rPr lang="zh-CN" altLang="en-US" sz="1600" b="1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综合服务区、产城融合发展区、高新产业发展区</a:t>
            </a:r>
            <a:r>
              <a:rPr lang="zh-CN" altLang="en-US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。</a:t>
            </a:r>
            <a:endParaRPr lang="zh-CN" altLang="en-US" sz="16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9" name="矩形: 圆角 36"/>
          <p:cNvSpPr/>
          <p:nvPr>
            <p:custDataLst>
              <p:tags r:id="rId3"/>
            </p:custDataLst>
          </p:nvPr>
        </p:nvSpPr>
        <p:spPr>
          <a:xfrm>
            <a:off x="709295" y="9721215"/>
            <a:ext cx="5412740" cy="678815"/>
          </a:xfrm>
          <a:prstGeom prst="roundRect">
            <a:avLst>
              <a:gd name="adj" fmla="val 6098"/>
            </a:avLst>
          </a:prstGeom>
          <a:solidFill>
            <a:schemeClr val="bg1">
              <a:alpha val="54000"/>
            </a:schemeClr>
          </a:solidFill>
          <a:ln>
            <a:solidFill>
              <a:schemeClr val="accent5">
                <a:lumMod val="75000"/>
                <a:alpha val="40000"/>
              </a:schemeClr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08395" tIns="274029" rIns="308394" bIns="137014" numCol="1" spcCol="0" rtlCol="0" fromWordArt="0" anchor="ctr" anchorCtr="0" forceAA="0" compatLnSpc="1">
            <a:noAutofit/>
          </a:bodyPr>
          <a:p>
            <a:pPr indent="0" algn="l" fontAlgn="auto">
              <a:lnSpc>
                <a:spcPct val="13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依托国道</a:t>
            </a:r>
            <a:r>
              <a:rPr lang="en-US" altLang="zh-CN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形成</a:t>
            </a:r>
            <a:r>
              <a:rPr lang="zh-CN" altLang="en-US" sz="1600" b="1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产城融合发展轴</a:t>
            </a:r>
            <a:r>
              <a:rPr lang="zh-CN" altLang="en-US" sz="16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。</a:t>
            </a:r>
            <a:endParaRPr lang="en-US" altLang="zh-CN" sz="16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37" name="矩形: 圆角 36"/>
          <p:cNvSpPr/>
          <p:nvPr>
            <p:custDataLst>
              <p:tags r:id="rId4"/>
            </p:custDataLst>
          </p:nvPr>
        </p:nvSpPr>
        <p:spPr>
          <a:xfrm>
            <a:off x="709930" y="8575675"/>
            <a:ext cx="5412740" cy="701040"/>
          </a:xfrm>
          <a:prstGeom prst="roundRect">
            <a:avLst>
              <a:gd name="adj" fmla="val 6098"/>
            </a:avLst>
          </a:prstGeom>
          <a:solidFill>
            <a:schemeClr val="bg1">
              <a:alpha val="54000"/>
            </a:schemeClr>
          </a:solidFill>
          <a:ln>
            <a:solidFill>
              <a:schemeClr val="accent5">
                <a:lumMod val="75000"/>
                <a:alpha val="40000"/>
              </a:schemeClr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08395" tIns="274029" rIns="308394" bIns="137014" numCol="1" spcCol="0" rtlCol="0" fromWordArt="0" anchor="ctr" anchorCtr="0" forceAA="0" compatLnSpc="1">
            <a:noAutofit/>
          </a:bodyPr>
          <a:p>
            <a:pPr indent="0" algn="l" fontAlgn="auto">
              <a:lnSpc>
                <a:spcPct val="130000"/>
              </a:lnSpc>
              <a:spcAft>
                <a:spcPts val="600"/>
              </a:spcAft>
              <a:buClrTx/>
              <a:buSzTx/>
              <a:buFont typeface="Wingdings" panose="05000000000000000000" charset="0"/>
              <a:buNone/>
            </a:pP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依托圩镇公共服务中心形成</a:t>
            </a:r>
            <a:r>
              <a:rPr lang="zh-CN" altLang="en-US" sz="1600" b="1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镇区服务核心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。</a:t>
            </a:r>
            <a:endParaRPr lang="zh-CN" altLang="en-US" sz="16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71775" y="8355330"/>
            <a:ext cx="1191895" cy="459105"/>
          </a:xfrm>
          <a:prstGeom prst="roundRect">
            <a:avLst/>
          </a:prstGeom>
          <a:solidFill>
            <a:schemeClr val="accent5"/>
          </a:solidFill>
        </p:spPr>
        <p:txBody>
          <a:bodyPr wrap="square" rtlCol="0" anchor="ctr" anchorCtr="0">
            <a:noAutofit/>
          </a:bodyPr>
          <a:p>
            <a:pPr indent="0" algn="ctr" fontAlgn="auto"/>
            <a:r>
              <a:rPr lang="zh-CN" altLang="en-US" sz="2400" b="1">
                <a:solidFill>
                  <a:schemeClr val="bg1"/>
                </a:solidFill>
              </a:rPr>
              <a:t>一核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71775" y="9493250"/>
            <a:ext cx="1191600" cy="460800"/>
          </a:xfrm>
          <a:prstGeom prst="roundRect">
            <a:avLst/>
          </a:prstGeom>
          <a:solidFill>
            <a:schemeClr val="accent4"/>
          </a:solidFill>
        </p:spPr>
        <p:txBody>
          <a:bodyPr wrap="square" rtlCol="0" anchor="ctr" anchorCtr="0">
            <a:noAutofit/>
          </a:bodyPr>
          <a:p>
            <a:pPr indent="0" algn="ctr" fontAlgn="auto">
              <a:lnSpc>
                <a:spcPct val="100000"/>
              </a:lnSpc>
              <a:buClrTx/>
              <a:buSzTx/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一轴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71775" y="10633075"/>
            <a:ext cx="1191895" cy="4608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 anchor="ctr" anchorCtr="0">
            <a:noAutofit/>
          </a:bodyPr>
          <a:p>
            <a:pPr indent="0" algn="ctr" fontAlgn="auto">
              <a:lnSpc>
                <a:spcPct val="100000"/>
              </a:lnSpc>
              <a:buClrTx/>
              <a:buSzTx/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三区</a:t>
            </a:r>
            <a:endParaRPr lang="zh-CN" altLang="en-US" sz="2400" b="1">
              <a:solidFill>
                <a:schemeClr val="bg1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AA2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07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保障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机制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819150" y="1520825"/>
            <a:ext cx="2990215" cy="487680"/>
          </a:xfrm>
          <a:prstGeom prst="round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auto">
              <a:buClrTx/>
              <a:buSzTx/>
              <a:buFontTx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规划实施传导 ·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 descr="7b0a202020202262756c6c6574223a20227b5c2263617465676f727949645c223a5c225c222c5c2274656d706c61746549645c223a32303233313637327d220a7d0a"/>
          <p:cNvSpPr txBox="1"/>
          <p:nvPr/>
        </p:nvSpPr>
        <p:spPr>
          <a:xfrm>
            <a:off x="819150" y="2008505"/>
            <a:ext cx="2522220" cy="117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强化对规划编制指引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明确村庄建设管理规则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818515" y="3362325"/>
            <a:ext cx="2991485" cy="487680"/>
          </a:xfrm>
          <a:prstGeom prst="round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auto">
              <a:buClrTx/>
              <a:buSzTx/>
              <a:buFontTx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规划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实施计划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 descr="7b0a202020202262756c6c6574223a20227b5c2263617465676f727949645c223a5c225c222c5c2274656d706c61746549645c223a32303233313637327d220a7d0a"/>
          <p:cNvSpPr txBox="1"/>
          <p:nvPr/>
        </p:nvSpPr>
        <p:spPr>
          <a:xfrm>
            <a:off x="818515" y="3855720"/>
            <a:ext cx="3570605" cy="11715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推动重大平台、重点项目落地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制定年度土地利用计划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819150" y="7586980"/>
            <a:ext cx="2990850" cy="487680"/>
          </a:xfrm>
          <a:prstGeom prst="round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ctr" fontAlgn="auto"/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“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一张图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建设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descr="7b0a202020202262756c6c6574223a20227b5c2263617465676f727949645c223a5c225c222c5c2274656d706c61746549645c223a32303233313637327d220a7d0a"/>
          <p:cNvSpPr txBox="1"/>
          <p:nvPr/>
        </p:nvSpPr>
        <p:spPr>
          <a:xfrm>
            <a:off x="818515" y="8115935"/>
            <a:ext cx="3951605" cy="9290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建立国土空间规划</a:t>
            </a:r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一张图</a:t>
            </a:r>
            <a:r>
              <a:rPr lang="en-US" altLang="zh-CN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信息系统</a:t>
            </a:r>
            <a:endParaRPr lang="zh-CN" altLang="en-US" sz="16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18515" y="5202555"/>
            <a:ext cx="2990850" cy="487680"/>
          </a:xfrm>
          <a:prstGeom prst="round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 fontAlgn="auto">
              <a:buClrTx/>
              <a:buSzTx/>
              <a:buFontTx/>
            </a:pP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规划实施评估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 descr="7b0a202020202262756c6c6574223a20227b5c2263617465676f727949645c223a5c225c222c5c2274656d706c61746549645c223a32303233313637327d220a7d0a"/>
          <p:cNvSpPr txBox="1"/>
          <p:nvPr/>
        </p:nvSpPr>
        <p:spPr>
          <a:xfrm>
            <a:off x="818515" y="5702935"/>
            <a:ext cx="3259455" cy="16008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建立定期体检评估制度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明确评估体系和流程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  <a:p>
            <a:pPr marL="285750" indent="-285750" algn="l" fontAlgn="auto">
              <a:lnSpc>
                <a:spcPct val="200000"/>
              </a:lnSpc>
              <a:buFont typeface="Arial" panose="020B0604020202020204" pitchFamily="34" charset="0"/>
              <a:buBlip>
                <a:blip r:embed="rId1"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zh-CN" altLang="en-US" sz="1600">
                <a:solidFill>
                  <a:schemeClr val="accent5">
                    <a:lumMod val="50000"/>
                  </a:schemeClr>
                </a:solidFill>
              </a:rPr>
              <a:t>跟踪和监测评估指标</a:t>
            </a:r>
            <a:endParaRPr lang="zh-CN" altLang="en-US" sz="16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68295" y="11240135"/>
            <a:ext cx="3542030" cy="9518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1367790" indent="0" fontAlgn="auto">
              <a:lnSpc>
                <a:spcPct val="120000"/>
              </a:lnSpc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制作单位：桃源镇人民政府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67790" indent="0" fontAlgn="auto">
              <a:lnSpc>
                <a:spcPct val="120000"/>
              </a:lnSpc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制作时间：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67790" indent="0" fontAlgn="auto">
              <a:lnSpc>
                <a:spcPct val="120000"/>
              </a:lnSpc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咨询电话：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0750-8213789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20000"/>
              </a:lnSpc>
            </a:pPr>
            <a:r>
              <a:rPr lang="zh-CN" altLang="en-US" sz="1200">
                <a:solidFill>
                  <a:schemeClr val="accent5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注：图片如有版权问题，请联系桃源镇人民政府</a:t>
            </a:r>
            <a:endParaRPr lang="zh-CN" altLang="en-US" sz="120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AA2">
            <a:alpha val="7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447675" y="265430"/>
            <a:ext cx="5963285" cy="11661775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286635" y="370840"/>
            <a:ext cx="2286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accent5">
                    <a:lumMod val="75000"/>
                  </a:schemeClr>
                </a:solidFill>
              </a:rPr>
              <a:t>前</a:t>
            </a:r>
            <a:r>
              <a:rPr lang="en-US" altLang="zh-CN" sz="3200" b="1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zh-CN" altLang="en-US" sz="3200" b="1">
                <a:solidFill>
                  <a:schemeClr val="accent5">
                    <a:lumMod val="75000"/>
                  </a:schemeClr>
                </a:solidFill>
              </a:rPr>
              <a:t>言</a:t>
            </a:r>
            <a:endParaRPr lang="zh-CN" altLang="en-US" sz="32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0240" y="954405"/>
            <a:ext cx="5558790" cy="74510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ct val="150000"/>
              </a:lnSpc>
            </a:pP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《江门市鹤山市桃源镇国土空间总体规划（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2021—2035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年）》（以下简称《规划》）于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2026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月获得江门市人民政府正式批复。</a:t>
            </a:r>
            <a:endParaRPr lang="zh-CN" altLang="en-US" sz="20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57200" algn="just" fontAlgn="auto">
              <a:lnSpc>
                <a:spcPct val="150000"/>
              </a:lnSpc>
            </a:pP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规划》是桃源镇的空间蓝图，是镇域国土空间保护、开发、利用、修复和指导各类建设的指南。《规划》编制中，桃源镇围绕高质量发展首要任务和构建新发展格局战略任务，坚持新发展理念，建设成为宜商宜居高铁新城。坚持底线思维，落实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三区三线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，科学布局农业、生态、城镇空间，在严守粮食安全底线、生态保护红线的前提下，落实省高质量发展的重大部署，充分体现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制造业当家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绿美广东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百县千镇万村高质量发展工程</a:t>
            </a:r>
            <a:r>
              <a:rPr lang="en-US" altLang="zh-CN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的各项要求，保障经济社会发展空间，整体谋划桃源镇国土空间发展新格局。</a:t>
            </a:r>
            <a:endParaRPr lang="zh-CN" altLang="en-US" sz="20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图片 8" descr="C:/Users/13611/Desktop/图片修改/桃源/微信图片_20240722113525.png微信图片_20240722113525"/>
          <p:cNvPicPr>
            <a:picLocks noChangeAspect="1"/>
          </p:cNvPicPr>
          <p:nvPr/>
        </p:nvPicPr>
        <p:blipFill>
          <a:blip r:embed="rId1"/>
          <a:srcRect t="3535" b="3535"/>
          <a:stretch>
            <a:fillRect/>
          </a:stretch>
        </p:blipFill>
        <p:spPr>
          <a:xfrm>
            <a:off x="447675" y="8405495"/>
            <a:ext cx="5963285" cy="2851785"/>
          </a:xfrm>
          <a:prstGeom prst="rect">
            <a:avLst/>
          </a:prstGeom>
          <a:effectLst>
            <a:softEdge rad="127000"/>
          </a:effectLst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01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目标定位</a:t>
            </a: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/>
              <a:t>城市性质</a:t>
            </a:r>
            <a:endParaRPr lang="zh-CN" altLang="en-US" sz="2000" b="1"/>
          </a:p>
        </p:txBody>
      </p:sp>
      <p:sp>
        <p:nvSpPr>
          <p:cNvPr id="6" name="矩形 5"/>
          <p:cNvSpPr/>
          <p:nvPr/>
        </p:nvSpPr>
        <p:spPr>
          <a:xfrm>
            <a:off x="448310" y="480504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/>
              <a:t>目标</a:t>
            </a:r>
            <a:r>
              <a:rPr lang="zh-CN" altLang="en-US" sz="2000" b="1"/>
              <a:t>愿景</a:t>
            </a:r>
            <a:endParaRPr lang="zh-CN" altLang="en-US" sz="2000" b="1"/>
          </a:p>
        </p:txBody>
      </p:sp>
      <p:sp>
        <p:nvSpPr>
          <p:cNvPr id="10" name="文本框 9"/>
          <p:cNvSpPr txBox="1"/>
          <p:nvPr/>
        </p:nvSpPr>
        <p:spPr>
          <a:xfrm>
            <a:off x="266065" y="3684905"/>
            <a:ext cx="335534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000" b="1" spc="200">
                <a:solidFill>
                  <a:schemeClr val="accent5">
                    <a:lumMod val="50000"/>
                  </a:schemeClr>
                </a:solidFill>
                <a:uFillTx/>
                <a:sym typeface="+mn-ea"/>
              </a:rPr>
              <a:t>站城一体的枢纽新区</a:t>
            </a:r>
            <a:endParaRPr lang="zh-CN" altLang="en-US" sz="2000" b="1" spc="200">
              <a:solidFill>
                <a:schemeClr val="accent5">
                  <a:lumMod val="50000"/>
                </a:schemeClr>
              </a:solidFill>
              <a:uFillTx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8945" y="5513070"/>
            <a:ext cx="5962650" cy="953135"/>
          </a:xfrm>
          <a:prstGeom prst="rect">
            <a:avLst/>
          </a:prstGeom>
          <a:noFill/>
          <a:effectLst>
            <a:glow rad="50800">
              <a:schemeClr val="accent1">
                <a:alpha val="40000"/>
              </a:schemeClr>
            </a:glow>
          </a:effectLst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accent5">
                    <a:lumMod val="75000"/>
                  </a:schemeClr>
                </a:solidFill>
                <a:effectLst>
                  <a:glow rad="279400">
                    <a:schemeClr val="bg1">
                      <a:alpha val="83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rPr>
              <a:t>宜商宜居高铁新城</a:t>
            </a:r>
            <a:endParaRPr lang="zh-CN" altLang="en-US" sz="2800" b="1">
              <a:solidFill>
                <a:schemeClr val="accent5">
                  <a:lumMod val="75000"/>
                </a:schemeClr>
              </a:solidFill>
              <a:effectLst>
                <a:glow rad="279400">
                  <a:schemeClr val="bg1">
                    <a:alpha val="83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endParaRPr lang="zh-CN" altLang="en-US" sz="2800" b="1">
              <a:solidFill>
                <a:schemeClr val="accent5">
                  <a:lumMod val="75000"/>
                </a:schemeClr>
              </a:solidFill>
              <a:effectLst>
                <a:glow rad="279400">
                  <a:schemeClr val="bg1">
                    <a:alpha val="83000"/>
                  </a:schemeClr>
                </a:glow>
              </a:effectLst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右箭头 10"/>
          <p:cNvSpPr/>
          <p:nvPr/>
        </p:nvSpPr>
        <p:spPr>
          <a:xfrm>
            <a:off x="678180" y="6256020"/>
            <a:ext cx="1316355" cy="1059180"/>
          </a:xfrm>
          <a:prstGeom prst="rightArrow">
            <a:avLst>
              <a:gd name="adj1" fmla="val 54316"/>
              <a:gd name="adj2" fmla="val 3803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087880" y="6194425"/>
            <a:ext cx="4038600" cy="1373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高铁站点及周边配套基础设施取得实质性突破；传统制伞、五金等产业实现初步转型升级。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087880" y="7790815"/>
            <a:ext cx="4038600" cy="1839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全面建成宜商宜居高铁新城；低效用地全面整治提升，工业用地集约高效；文旅资源与乡村生态、教育、农业实现深度融合，建成文化强镇。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087880" y="9853295"/>
            <a:ext cx="4038600" cy="1698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algn="just" fontAlgn="auto">
              <a:lnSpc>
                <a:spcPct val="150000"/>
              </a:lnSpc>
            </a:pPr>
            <a:r>
              <a:rPr lang="zh-CN" altLang="en-US">
                <a:solidFill>
                  <a:schemeClr val="tx1">
                    <a:lumMod val="65000"/>
                    <a:lumOff val="35000"/>
                  </a:schemeClr>
                </a:solidFill>
              </a:rPr>
              <a:t>在高端化、智能化、绿色化的现代化工业强镇基础上，依托枢纽优势和科创平台，形成具有区域影响力的农产品名片；城乡发展一体化水平达到一流。</a:t>
            </a:r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图片 18" descr="C:/Users/13611/Desktop/图片修改/桃源/微信图片_20240722113547.png微信图片_20240722113547"/>
          <p:cNvPicPr>
            <a:picLocks noChangeAspect="1"/>
          </p:cNvPicPr>
          <p:nvPr/>
        </p:nvPicPr>
        <p:blipFill>
          <a:blip r:embed="rId1"/>
          <a:srcRect t="29067"/>
          <a:stretch>
            <a:fillRect/>
          </a:stretch>
        </p:blipFill>
        <p:spPr>
          <a:xfrm>
            <a:off x="1286510" y="2209800"/>
            <a:ext cx="1428750" cy="1431290"/>
          </a:xfrm>
          <a:prstGeom prst="ellipse">
            <a:avLst/>
          </a:prstGeom>
          <a:effectLst>
            <a:softEdge rad="63500"/>
          </a:effectLst>
        </p:spPr>
      </p:pic>
      <p:pic>
        <p:nvPicPr>
          <p:cNvPr id="20" name="图片 19" descr="C:/Users/13611/Desktop/图片修改/雅瑶/微信图片_20240723105412.jpg微信图片_20240723105412"/>
          <p:cNvPicPr>
            <a:picLocks noChangeAspect="1"/>
          </p:cNvPicPr>
          <p:nvPr/>
        </p:nvPicPr>
        <p:blipFill>
          <a:blip r:embed="rId2">
            <a:lum bright="6000" contrast="30000"/>
          </a:blip>
          <a:srcRect l="38231"/>
          <a:stretch>
            <a:fillRect/>
          </a:stretch>
        </p:blipFill>
        <p:spPr>
          <a:xfrm>
            <a:off x="4215765" y="2228850"/>
            <a:ext cx="1428750" cy="1421765"/>
          </a:xfrm>
          <a:prstGeom prst="ellipse">
            <a:avLst/>
          </a:prstGeom>
          <a:effectLst>
            <a:softEdge rad="63500"/>
          </a:effectLst>
        </p:spPr>
      </p:pic>
      <p:sp>
        <p:nvSpPr>
          <p:cNvPr id="4" name="右箭头 3"/>
          <p:cNvSpPr/>
          <p:nvPr/>
        </p:nvSpPr>
        <p:spPr>
          <a:xfrm>
            <a:off x="678180" y="8197215"/>
            <a:ext cx="1316355" cy="1059180"/>
          </a:xfrm>
          <a:prstGeom prst="rightArrow">
            <a:avLst>
              <a:gd name="adj1" fmla="val 54316"/>
              <a:gd name="adj2" fmla="val 38031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2035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右箭头 6"/>
          <p:cNvSpPr/>
          <p:nvPr/>
        </p:nvSpPr>
        <p:spPr>
          <a:xfrm>
            <a:off x="678180" y="10138410"/>
            <a:ext cx="1316355" cy="1059180"/>
          </a:xfrm>
          <a:prstGeom prst="rightArrow">
            <a:avLst>
              <a:gd name="adj1" fmla="val 54316"/>
              <a:gd name="adj2" fmla="val 38031"/>
            </a:avLst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至</a:t>
            </a:r>
            <a:r>
              <a:rPr lang="en-US" altLang="zh-CN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2050</a:t>
            </a:r>
            <a:r>
              <a:rPr lang="zh-CN" altLang="en-US" sz="16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lang="zh-CN" altLang="en-US" sz="16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681730" y="3650615"/>
            <a:ext cx="249745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2000" b="1" spc="200">
                <a:solidFill>
                  <a:schemeClr val="accent5">
                    <a:lumMod val="50000"/>
                  </a:schemeClr>
                </a:solidFill>
                <a:uFillTx/>
                <a:sym typeface="+mn-ea"/>
              </a:rPr>
              <a:t>珠西科创新平台</a:t>
            </a:r>
            <a:endParaRPr lang="zh-CN" altLang="en-US" sz="2000" b="1" spc="200">
              <a:solidFill>
                <a:schemeClr val="accent5">
                  <a:lumMod val="50000"/>
                </a:schemeClr>
              </a:solidFill>
              <a:uFillTx/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02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空间格局</a:t>
            </a: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descr="F:/12-镇级国空/桃源镇/1-成果/2-图集/20260525/05国土空间总体格局规划图.jpg05国土空间总体格局规划图"/>
          <p:cNvPicPr>
            <a:picLocks noChangeAspect="1"/>
          </p:cNvPicPr>
          <p:nvPr/>
        </p:nvPicPr>
        <p:blipFill>
          <a:blip r:embed="rId1"/>
          <a:srcRect l="5656" t="7265" r="2747" b="17508"/>
          <a:stretch>
            <a:fillRect/>
          </a:stretch>
        </p:blipFill>
        <p:spPr>
          <a:xfrm>
            <a:off x="1753235" y="2049145"/>
            <a:ext cx="3578860" cy="4156710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文本框 8"/>
          <p:cNvSpPr txBox="1"/>
          <p:nvPr/>
        </p:nvSpPr>
        <p:spPr>
          <a:xfrm>
            <a:off x="1638935" y="6334760"/>
            <a:ext cx="35807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国土空间总体格局规划图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1980" y="6750050"/>
            <a:ext cx="534670" cy="99314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 anchor="ctr" anchorCtr="0">
            <a:noAutofit/>
          </a:bodyPr>
          <a:p>
            <a:r>
              <a:rPr lang="zh-CN" altLang="en-US" sz="2400" b="1">
                <a:solidFill>
                  <a:schemeClr val="bg1"/>
                </a:solidFill>
              </a:rPr>
              <a:t>一心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1980" y="7891145"/>
            <a:ext cx="534670" cy="159829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 anchor="ctr" anchorCtr="0">
            <a:noAutofit/>
          </a:bodyPr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两</a:t>
            </a:r>
            <a:r>
              <a:rPr lang="zh-CN" altLang="en-US" sz="2400" b="1">
                <a:solidFill>
                  <a:schemeClr val="bg1"/>
                </a:solidFill>
              </a:rPr>
              <a:t>轴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267460" y="6749415"/>
            <a:ext cx="5034280" cy="98298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p>
            <a:pPr indent="304800" algn="l" fontAlgn="auto">
              <a:lnSpc>
                <a:spcPct val="14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高铁新城中心：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以鹤山西站为中心，开展站城一体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TOD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sym typeface="+mn-ea"/>
              </a:rPr>
              <a:t>开发，承接湾区要素转移，推动产业转型升级，完善商业商务、旅游集散、公共服务等综合职能。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67460" y="7910195"/>
            <a:ext cx="5031105" cy="1574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04800" algn="l" fontAlgn="auto">
              <a:lnSpc>
                <a:spcPct val="13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产城融合发展轴：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沿顺鹤高快速路形成产城融合发展轴，采用“串珠式”发展模式——以交通走廊为骨架，以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TOD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中心、产业园区门户、重点镇区为节点，引导新增功能向节点集中布局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304800" algn="l" fontAlgn="auto">
              <a:lnSpc>
                <a:spcPct val="13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城乡融合发展轴：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沿国道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G325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形成城乡融合发展轴，实施“串珠式”布局，依托交通廊道提升城乡联系，串联城镇综合发展区、乡村农业发展区及重点村庄。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10235" y="9566910"/>
            <a:ext cx="569150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构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一心两轴四区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</a:t>
            </a:r>
            <a:r>
              <a:rPr lang="zh-CN" altLang="en-US" sz="2000" b="1">
                <a:sym typeface="+mn-ea"/>
              </a:rPr>
              <a:t>国土空间开发格局</a:t>
            </a:r>
            <a:endParaRPr lang="zh-CN" altLang="en-US" sz="2000" b="1"/>
          </a:p>
        </p:txBody>
      </p:sp>
      <p:sp>
        <p:nvSpPr>
          <p:cNvPr id="3" name="文本框 2"/>
          <p:cNvSpPr txBox="1"/>
          <p:nvPr/>
        </p:nvSpPr>
        <p:spPr>
          <a:xfrm>
            <a:off x="601980" y="9649460"/>
            <a:ext cx="534670" cy="2106930"/>
          </a:xfrm>
          <a:prstGeom prst="roundRect">
            <a:avLst/>
          </a:prstGeom>
          <a:solidFill>
            <a:srgbClr val="00BAA2"/>
          </a:solidFill>
        </p:spPr>
        <p:txBody>
          <a:bodyPr wrap="square" rtlCol="0" anchor="ctr" anchorCtr="0">
            <a:noAutofit/>
          </a:bodyPr>
          <a:p>
            <a:pPr algn="l">
              <a:lnSpc>
                <a:spcPct val="100000"/>
              </a:lnSpc>
              <a:buClrTx/>
              <a:buSzTx/>
              <a:buNone/>
            </a:pPr>
            <a:r>
              <a:rPr lang="zh-CN" altLang="en-US" sz="2400" b="1">
                <a:solidFill>
                  <a:schemeClr val="bg1"/>
                </a:solidFill>
              </a:rPr>
              <a:t>四区</a:t>
            </a:r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67460" y="9662160"/>
            <a:ext cx="5031105" cy="194564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304800" algn="l" fontAlgn="auto">
              <a:lnSpc>
                <a:spcPct val="14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产城融合发展区：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强化与鹤山市北城区的空间衔接和功能联动，促进基础设施互联、产业协同布局和公共服务共享。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304800" algn="l" fontAlgn="auto">
              <a:lnSpc>
                <a:spcPct val="14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城镇综合发展区：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依完善行政办公、商业服务、文化休闲及高品质居住功能，打造全镇公共服务核心。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304800" algn="l" fontAlgn="auto">
              <a:lnSpc>
                <a:spcPct val="14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高新产业发展区：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培育电子信息、新型材料、智能制造等高新技术产业，打造珠西科创新平台的核心载体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304800" algn="l" fontAlgn="auto">
              <a:lnSpc>
                <a:spcPct val="14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tx1">
                    <a:lumMod val="65000"/>
                    <a:lumOff val="35000"/>
                  </a:schemeClr>
                </a:solidFill>
              </a:rPr>
              <a:t>乡村农业发展区：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</a:rPr>
              <a:t>发展精品蔬菜、苗木盆景、特色农产品品牌，保护田园风光和传统村落肌理发展乡村文化旅游。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601980" y="7809865"/>
            <a:ext cx="5633720" cy="381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448310" y="486410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维育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一核一带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国土</a:t>
            </a:r>
            <a:r>
              <a:rPr lang="zh-CN" altLang="en-US" sz="2000" b="1"/>
              <a:t>空间保护格局</a:t>
            </a:r>
            <a:endParaRPr lang="zh-CN" altLang="en-US" sz="2000" b="1"/>
          </a:p>
        </p:txBody>
      </p:sp>
      <p:sp>
        <p:nvSpPr>
          <p:cNvPr id="9" name="文本框 8"/>
          <p:cNvSpPr txBox="1"/>
          <p:nvPr/>
        </p:nvSpPr>
        <p:spPr>
          <a:xfrm>
            <a:off x="1638300" y="5465445"/>
            <a:ext cx="35807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rgbClr val="A94E11"/>
                </a:solidFill>
                <a:latin typeface="微软雅黑" panose="020B0503020204020204" charset="-122"/>
                <a:ea typeface="微软雅黑" panose="020B0503020204020204" charset="-122"/>
              </a:rPr>
              <a:t>生态系统保护规划图</a:t>
            </a:r>
            <a:endParaRPr lang="zh-CN" altLang="en-US" sz="1600" b="1">
              <a:solidFill>
                <a:srgbClr val="A94E1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 descr="F:/12-镇级国空/桃源镇/1-成果/2-图集/20260525/11生态系统保护规划图.jpg11生态系统保护规划图"/>
          <p:cNvPicPr>
            <a:picLocks noChangeAspect="1"/>
          </p:cNvPicPr>
          <p:nvPr/>
        </p:nvPicPr>
        <p:blipFill>
          <a:blip r:embed="rId1"/>
          <a:srcRect l="2431" t="7595" r="2268" b="16699"/>
          <a:stretch>
            <a:fillRect/>
          </a:stretch>
        </p:blipFill>
        <p:spPr>
          <a:xfrm>
            <a:off x="1187450" y="1287145"/>
            <a:ext cx="4456430" cy="500316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7" name="矩形: 圆角 36"/>
          <p:cNvSpPr/>
          <p:nvPr>
            <p:custDataLst>
              <p:tags r:id="rId2"/>
            </p:custDataLst>
          </p:nvPr>
        </p:nvSpPr>
        <p:spPr>
          <a:xfrm>
            <a:off x="1308100" y="7063105"/>
            <a:ext cx="1579880" cy="1007110"/>
          </a:xfrm>
          <a:prstGeom prst="roundRect">
            <a:avLst>
              <a:gd name="adj" fmla="val 6098"/>
            </a:avLst>
          </a:prstGeom>
          <a:solidFill>
            <a:schemeClr val="bg1">
              <a:alpha val="54000"/>
            </a:schemeClr>
          </a:solidFill>
          <a:ln>
            <a:solidFill>
              <a:schemeClr val="accent4">
                <a:lumMod val="60000"/>
                <a:lumOff val="40000"/>
                <a:alpha val="40000"/>
              </a:schemeClr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08395" tIns="274029" rIns="308394" bIns="137014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015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金峡水库生态核心核</a:t>
            </a:r>
            <a:endParaRPr lang="zh-CN" altLang="zh-CN" sz="1015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38" name="标题"/>
          <p:cNvSpPr/>
          <p:nvPr>
            <p:custDataLst>
              <p:tags r:id="rId3"/>
            </p:custDataLst>
          </p:nvPr>
        </p:nvSpPr>
        <p:spPr>
          <a:xfrm>
            <a:off x="1536700" y="6877050"/>
            <a:ext cx="1123315" cy="3492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SzTx/>
              <a:buFontTx/>
            </a:pPr>
            <a:r>
              <a:rPr lang="zh-CN" altLang="en-US" sz="1400" b="1">
                <a:uFillTx/>
                <a:latin typeface="+mn-ea"/>
                <a:cs typeface="+mn-ea"/>
                <a:sym typeface="+mn-ea"/>
              </a:rPr>
              <a:t>“</a:t>
            </a:r>
            <a:r>
              <a:rPr lang="zh-CN" altLang="en-US" sz="1400" b="1">
                <a:uFillTx/>
                <a:latin typeface="+mn-ea"/>
                <a:cs typeface="+mn-ea"/>
                <a:sym typeface="+mn-ea"/>
              </a:rPr>
              <a:t>一核”</a:t>
            </a:r>
            <a:endParaRPr lang="zh-CN" altLang="en-US" sz="1400" b="1"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13" name="矩形: 圆角 2"/>
          <p:cNvSpPr/>
          <p:nvPr>
            <p:custDataLst>
              <p:tags r:id="rId4"/>
            </p:custDataLst>
          </p:nvPr>
        </p:nvSpPr>
        <p:spPr>
          <a:xfrm>
            <a:off x="3867150" y="7062470"/>
            <a:ext cx="1580400" cy="1007110"/>
          </a:xfrm>
          <a:prstGeom prst="roundRect">
            <a:avLst>
              <a:gd name="adj" fmla="val 6098"/>
            </a:avLst>
          </a:prstGeom>
          <a:solidFill>
            <a:schemeClr val="bg1">
              <a:alpha val="54000"/>
            </a:schemeClr>
          </a:solidFill>
          <a:ln>
            <a:solidFill>
              <a:schemeClr val="accent4">
                <a:lumMod val="60000"/>
                <a:lumOff val="40000"/>
                <a:alpha val="40000"/>
              </a:schemeClr>
            </a:solidFill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308395" tIns="274029" rIns="308394" bIns="137014" numCol="1" spcCol="0" rtlCol="0" fromWordArt="0" anchor="ctr" anchorCtr="0" forceAA="0" compatLnSpc="1">
            <a:noAutofit/>
          </a:bodyPr>
          <a:lstStyle/>
          <a:p>
            <a: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015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桃源河生态</a:t>
            </a:r>
            <a:r>
              <a:rPr lang="zh-CN" altLang="en-US" sz="1015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景观带</a:t>
            </a:r>
            <a:endParaRPr lang="zh-CN" altLang="en-US" sz="1015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14" name="标题"/>
          <p:cNvSpPr/>
          <p:nvPr>
            <p:custDataLst>
              <p:tags r:id="rId5"/>
            </p:custDataLst>
          </p:nvPr>
        </p:nvSpPr>
        <p:spPr>
          <a:xfrm>
            <a:off x="4095482" y="6876239"/>
            <a:ext cx="1123200" cy="34919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rgbClr val="376FFF">
              <a:shade val="50000"/>
            </a:srgbClr>
          </a:lnRef>
          <a:fillRef idx="1">
            <a:srgbClr val="376FFF"/>
          </a:fillRef>
          <a:effectRef idx="0">
            <a:srgbClr val="376FFF"/>
          </a:effectRef>
          <a:fontRef idx="minor">
            <a:srgbClr val="FFFFFF"/>
          </a:fontRef>
        </p:style>
        <p:txBody>
          <a:bodyPr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Tx/>
              <a:buSzTx/>
              <a:buFontTx/>
            </a:pPr>
            <a:r>
              <a:rPr lang="zh-CN" altLang="en-US" sz="1400" b="1">
                <a:uFillTx/>
                <a:latin typeface="+mn-ea"/>
                <a:cs typeface="+mn-ea"/>
                <a:sym typeface="+mn-ea"/>
              </a:rPr>
              <a:t>“</a:t>
            </a:r>
            <a:r>
              <a:rPr lang="zh-CN" altLang="en-US" sz="1400" b="1">
                <a:uFillTx/>
                <a:latin typeface="+mn-ea"/>
                <a:cs typeface="+mn-ea"/>
                <a:sym typeface="+mn-ea"/>
              </a:rPr>
              <a:t>一带”</a:t>
            </a:r>
            <a:endParaRPr lang="zh-CN" altLang="en-US" sz="1400" b="1">
              <a:uFillTx/>
              <a:latin typeface="+mn-ea"/>
              <a:cs typeface="+mn-ea"/>
              <a:sym typeface="+mn-ea"/>
            </a:endParaRPr>
          </a:p>
        </p:txBody>
      </p:sp>
      <p:pic>
        <p:nvPicPr>
          <p:cNvPr id="17" name="图片 16" descr="C:/Users/13611/Desktop/图片修改/桃源/微信图片_20240722113942.jpg微信图片_20240722113942"/>
          <p:cNvPicPr>
            <a:picLocks noChangeAspect="1"/>
          </p:cNvPicPr>
          <p:nvPr/>
        </p:nvPicPr>
        <p:blipFill>
          <a:blip r:embed="rId6"/>
          <a:srcRect l="6613" t="-3023" r="-1" b="3023"/>
          <a:stretch>
            <a:fillRect/>
          </a:stretch>
        </p:blipFill>
        <p:spPr>
          <a:xfrm>
            <a:off x="447675" y="8351520"/>
            <a:ext cx="5963285" cy="3591560"/>
          </a:xfrm>
          <a:prstGeom prst="rect">
            <a:avLst/>
          </a:prstGeom>
          <a:effectLst/>
        </p:spPr>
      </p:pic>
      <p:sp>
        <p:nvSpPr>
          <p:cNvPr id="10" name="矩形 9"/>
          <p:cNvSpPr/>
          <p:nvPr/>
        </p:nvSpPr>
        <p:spPr>
          <a:xfrm>
            <a:off x="447675" y="8300085"/>
            <a:ext cx="5962650" cy="903605"/>
          </a:xfrm>
          <a:prstGeom prst="rect">
            <a:avLst/>
          </a:prstGeom>
          <a:gradFill>
            <a:gsLst>
              <a:gs pos="0">
                <a:srgbClr val="E1F7F4"/>
              </a:gs>
              <a:gs pos="35000">
                <a:srgbClr val="E6EBF4"/>
              </a:gs>
              <a:gs pos="69000">
                <a:schemeClr val="bg1">
                  <a:alpha val="33000"/>
                </a:schemeClr>
              </a:gs>
              <a:gs pos="100000">
                <a:schemeClr val="bg1">
                  <a:alpha val="200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638935" y="6334760"/>
            <a:ext cx="35807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生态系统保护规划图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F:/12-镇级国空/桃源镇/1-成果/2-图集/20260525/08城镇（村）体系规划图.jpg08城镇（村）体系规划图"/>
          <p:cNvPicPr>
            <a:picLocks noChangeAspect="1"/>
          </p:cNvPicPr>
          <p:nvPr/>
        </p:nvPicPr>
        <p:blipFill>
          <a:blip r:embed="rId1"/>
          <a:srcRect l="2615" t="8095" r="2710" b="15253"/>
          <a:stretch>
            <a:fillRect/>
          </a:stretch>
        </p:blipFill>
        <p:spPr>
          <a:xfrm>
            <a:off x="909955" y="5156200"/>
            <a:ext cx="5057140" cy="578675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03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城乡风貌</a:t>
            </a: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769620" y="2433955"/>
            <a:ext cx="5349875" cy="2450465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rgbClr val="00AC92">
                <a:alpha val="28000"/>
              </a:srgb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indent="304800" algn="just" fontAlgn="auto">
              <a:lnSpc>
                <a:spcPct val="130000"/>
              </a:lnSpc>
              <a:spcBef>
                <a:spcPts val="800"/>
              </a:spcBef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镇区。</a:t>
            </a:r>
            <a:r>
              <a:rPr lang="zh-CN" altLang="en-US" sz="12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以竹朗社区、钱塘村为主体，发展镇域综合服务中心，保障镇域整体发展。</a:t>
            </a:r>
            <a:endParaRPr lang="zh-CN" altLang="en-US" sz="12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304800" algn="just" fontAlgn="auto">
              <a:lnSpc>
                <a:spcPct val="130000"/>
              </a:lnSpc>
              <a:spcBef>
                <a:spcPts val="800"/>
              </a:spcBef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重点发展村庄。</a:t>
            </a:r>
            <a:r>
              <a:rPr lang="zh-CN" altLang="en-US" sz="12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包括旺龙村、龙都村、龙溪村、三富村、中心村共5个行政村。具备一定的人口规模基础和较好的产业发展条件，强化综合服务和特色产业功能，辐射带动周边村。</a:t>
            </a:r>
            <a:endParaRPr lang="zh-CN" altLang="en-US" sz="12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304800" algn="just" fontAlgn="auto">
              <a:lnSpc>
                <a:spcPct val="130000"/>
              </a:lnSpc>
              <a:spcBef>
                <a:spcPts val="800"/>
              </a:spcBef>
              <a:extLst>
                <a:ext uri="{35155182-B16C-46BC-9424-99874614C6A1}">
                  <wpsdc:indentchars xmlns:wpsdc="http://www.wps.cn/officeDocument/2017/drawingmlCustomData" val="200" checksum="1077528236"/>
                </a:ext>
              </a:extLst>
            </a:pPr>
            <a:r>
              <a:rPr lang="zh-CN" altLang="en-US" sz="12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一般发展村。</a:t>
            </a:r>
            <a:r>
              <a:rPr lang="zh-CN" altLang="en-US" sz="12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包括蟠龙村、蟠光村、甘棠村、中胜村、富岗村共5个行政村</a:t>
            </a:r>
            <a:r>
              <a:rPr lang="zh-CN" altLang="en-US" sz="1200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。依托山地生态资源或田园乡野环境特色，发展休闲度假、生态观光旅游、乡村人文休闲旅游服务等职能。</a:t>
            </a:r>
            <a:endParaRPr lang="zh-CN" altLang="en-US" sz="1200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/>
              <a:t>优化镇村体系布局</a:t>
            </a:r>
            <a:endParaRPr lang="zh-CN" altLang="en-US" sz="2000" b="1"/>
          </a:p>
        </p:txBody>
      </p:sp>
      <p:sp>
        <p:nvSpPr>
          <p:cNvPr id="17" name="文本框 16"/>
          <p:cNvSpPr txBox="1"/>
          <p:nvPr/>
        </p:nvSpPr>
        <p:spPr>
          <a:xfrm>
            <a:off x="1654175" y="11214735"/>
            <a:ext cx="358076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城镇（村）体系规划图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416050" y="2218230"/>
            <a:ext cx="4023995" cy="37366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rtlCol="0" anchor="ctr" anchorCtr="0">
            <a:spAutoFit/>
          </a:bodyPr>
          <a:p>
            <a:pPr algn="ctr">
              <a:lnSpc>
                <a:spcPct val="100000"/>
              </a:lnSpc>
            </a:pPr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</a:t>
            </a:r>
            <a:r>
              <a:rPr lang="en-US" altLang="zh-CN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“1+5+5”</a:t>
            </a:r>
            <a:r>
              <a:rPr lang="zh-CN" altLang="en-US" sz="1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三级镇村体系结构</a:t>
            </a:r>
            <a:endParaRPr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 descr="C:/Users/13611/Desktop/图片修改/桃源/微信图片_2026-08-06_174040_701.jpg微信图片_2026-08-06_174040_70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3359" r="30547"/>
          <a:stretch>
            <a:fillRect/>
          </a:stretch>
        </p:blipFill>
        <p:spPr>
          <a:xfrm>
            <a:off x="4838700" y="1615440"/>
            <a:ext cx="1242695" cy="1245235"/>
          </a:xfrm>
          <a:prstGeom prst="ellipse">
            <a:avLst/>
          </a:prstGeom>
          <a:effectLst>
            <a:glow rad="139700">
              <a:schemeClr val="accent5">
                <a:lumMod val="75000"/>
                <a:alpha val="50000"/>
              </a:schemeClr>
            </a:glow>
          </a:effectLst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448310" y="578485"/>
            <a:ext cx="5963285" cy="548640"/>
          </a:xfrm>
          <a:prstGeom prst="rect">
            <a:avLst/>
          </a:prstGeom>
          <a:solidFill>
            <a:srgbClr val="00AC92">
              <a:alpha val="8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充分挖掘文化</a:t>
            </a:r>
            <a:r>
              <a:rPr lang="zh-CN" altLang="en-US" sz="2000" b="1">
                <a:sym typeface="+mn-ea"/>
              </a:rPr>
              <a:t>特色</a:t>
            </a:r>
            <a:endParaRPr lang="zh-CN" altLang="en-US" sz="2000" b="1"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448310" y="3741420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强化历史文化</a:t>
            </a:r>
            <a:r>
              <a:rPr lang="zh-CN" altLang="en-US" sz="2000" b="1">
                <a:sym typeface="+mn-ea"/>
              </a:rPr>
              <a:t>保护</a:t>
            </a:r>
            <a:endParaRPr lang="zh-CN" altLang="en-US" sz="2000" b="1"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75970" y="3037205"/>
            <a:ext cx="1264920" cy="337185"/>
          </a:xfrm>
          <a:prstGeom prst="rect">
            <a:avLst/>
          </a:prstGeom>
        </p:spPr>
        <p:txBody>
          <a:bodyPr wrap="square">
            <a:noAutofit/>
          </a:bodyPr>
          <a:p>
            <a:pPr indent="0" algn="ctr" defTabSz="266700" fontAlgn="auto">
              <a:spcBef>
                <a:spcPct val="0"/>
              </a:spcBef>
              <a:spcAft>
                <a:spcPct val="0"/>
              </a:spcAft>
            </a:pPr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钱塘彩龙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831080" y="3037205"/>
            <a:ext cx="1283335" cy="306705"/>
          </a:xfrm>
          <a:prstGeom prst="rect">
            <a:avLst/>
          </a:prstGeom>
        </p:spPr>
        <p:txBody>
          <a:bodyPr wrap="square">
            <a:spAutoFit/>
          </a:bodyPr>
          <a:p>
            <a:pPr marL="0" algn="ctr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竹朗金龙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2813050" y="3037205"/>
            <a:ext cx="1264920" cy="306705"/>
          </a:xfrm>
          <a:prstGeom prst="rect">
            <a:avLst/>
          </a:prstGeom>
        </p:spPr>
        <p:txBody>
          <a:bodyPr wrap="square">
            <a:spAutoFit/>
          </a:bodyPr>
          <a:p>
            <a:pPr marL="0" algn="ctr" defTabSz="266700">
              <a:buClrTx/>
              <a:buSzTx/>
              <a:buFontTx/>
            </a:pPr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桃源社日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C:/Users/13611/Desktop/图片修改/桃源/微信图片_2026-08-06_173959_876.jpg微信图片_2026-08-06_173959_87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16700" r="16700"/>
          <a:stretch>
            <a:fillRect/>
          </a:stretch>
        </p:blipFill>
        <p:spPr>
          <a:xfrm>
            <a:off x="2799715" y="1615440"/>
            <a:ext cx="1260475" cy="1260475"/>
          </a:xfrm>
          <a:prstGeom prst="ellipse">
            <a:avLst/>
          </a:prstGeom>
          <a:effectLst>
            <a:glow rad="139700">
              <a:schemeClr val="accent5">
                <a:lumMod val="75000"/>
                <a:alpha val="50000"/>
              </a:schemeClr>
            </a:glow>
          </a:effectLst>
        </p:spPr>
      </p:pic>
      <p:pic>
        <p:nvPicPr>
          <p:cNvPr id="17" name="图片 16" descr="F:/12-镇级国空/桃源镇/1-成果/2-图集/20260525/16历史文化保护规划图.jpg16历史文化保护规划图"/>
          <p:cNvPicPr>
            <a:picLocks noChangeAspect="1"/>
          </p:cNvPicPr>
          <p:nvPr/>
        </p:nvPicPr>
        <p:blipFill>
          <a:blip r:embed="rId10"/>
          <a:srcRect l="3367" t="8247" r="3040" b="15179"/>
          <a:stretch>
            <a:fillRect/>
          </a:stretch>
        </p:blipFill>
        <p:spPr>
          <a:xfrm>
            <a:off x="981710" y="5298440"/>
            <a:ext cx="4906645" cy="5673725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673735" y="4476750"/>
            <a:ext cx="5508625" cy="9398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457200" fontAlgn="auto">
              <a:lnSpc>
                <a:spcPct val="120000"/>
              </a:lnSpc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完善历史文化保护利用体系，重点加强不可移动文物和历史建筑、古树名木、非物质文化遗产的保护力度，明确保护内容和要求。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9" name="图片 18" descr="C:/Users/13611/Desktop/图片修改/桃源/微信图片_20240722113010.jpg微信图片_202407221130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rcRect l="15372" r="18028"/>
          <a:stretch>
            <a:fillRect/>
          </a:stretch>
        </p:blipFill>
        <p:spPr>
          <a:xfrm>
            <a:off x="760730" y="1615440"/>
            <a:ext cx="1260475" cy="1260475"/>
          </a:xfrm>
          <a:prstGeom prst="ellipse">
            <a:avLst/>
          </a:prstGeom>
          <a:effectLst>
            <a:glow rad="139700">
              <a:schemeClr val="accent5">
                <a:lumMod val="75000"/>
                <a:alpha val="50000"/>
              </a:schemeClr>
            </a:glow>
          </a:effectLst>
        </p:spPr>
      </p:pic>
      <p:sp>
        <p:nvSpPr>
          <p:cNvPr id="20" name="文本框 19"/>
          <p:cNvSpPr txBox="1"/>
          <p:nvPr/>
        </p:nvSpPr>
        <p:spPr>
          <a:xfrm>
            <a:off x="804545" y="11155680"/>
            <a:ext cx="524319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600" b="1">
                <a:solidFill>
                  <a:schemeClr val="accent5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历史文化保护规划图</a:t>
            </a:r>
            <a:endParaRPr lang="zh-CN" altLang="en-US" sz="1600" b="1">
              <a:solidFill>
                <a:schemeClr val="accent5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/Users/13611/Desktop/图片修改/桃源/微信图片_20240718153409.jpg微信图片_20240718153409"/>
          <p:cNvPicPr>
            <a:picLocks noChangeAspect="1"/>
          </p:cNvPicPr>
          <p:nvPr/>
        </p:nvPicPr>
        <p:blipFill>
          <a:blip r:embed="rId1"/>
          <a:srcRect t="91" b="91"/>
          <a:stretch>
            <a:fillRect/>
          </a:stretch>
        </p:blipFill>
        <p:spPr>
          <a:xfrm>
            <a:off x="447675" y="8587105"/>
            <a:ext cx="5962015" cy="3347720"/>
          </a:xfrm>
          <a:prstGeom prst="rect">
            <a:avLst/>
          </a:prstGeom>
          <a:effectLst/>
        </p:spPr>
      </p:pic>
      <p:sp>
        <p:nvSpPr>
          <p:cNvPr id="14" name="矩形 13"/>
          <p:cNvSpPr/>
          <p:nvPr/>
        </p:nvSpPr>
        <p:spPr>
          <a:xfrm>
            <a:off x="448310" y="2346325"/>
            <a:ext cx="1576070" cy="1818640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流程图: 终止 12"/>
          <p:cNvSpPr/>
          <p:nvPr/>
        </p:nvSpPr>
        <p:spPr>
          <a:xfrm>
            <a:off x="1100455" y="2346325"/>
            <a:ext cx="4952365" cy="1824355"/>
          </a:xfrm>
          <a:prstGeom prst="flowChartTerminator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1007745" indent="3556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落实最严格的水源保护措施，明确河湖管理范围，提升河湖治理水平，合理开发利用和有效保护地下水资源。严守耕地保护红线，全面提升耕地质量，严格落实耕地用途管制。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图片 5" descr="西江"/>
          <p:cNvPicPr>
            <a:picLocks noChangeAspect="1"/>
          </p:cNvPicPr>
          <p:nvPr/>
        </p:nvPicPr>
        <p:blipFill>
          <a:blip r:embed="rId2"/>
          <a:srcRect l="16852" r="16852"/>
          <a:stretch>
            <a:fillRect/>
          </a:stretch>
        </p:blipFill>
        <p:spPr>
          <a:xfrm>
            <a:off x="744220" y="2464435"/>
            <a:ext cx="1556385" cy="1556385"/>
          </a:xfrm>
          <a:prstGeom prst="ellipse">
            <a:avLst/>
          </a:prstGeom>
          <a:ln w="38100" cmpd="sng">
            <a:solidFill>
              <a:schemeClr val="accent5">
                <a:lumMod val="75000"/>
              </a:schemeClr>
            </a:solidFill>
            <a:prstDash val="solid"/>
          </a:ln>
          <a:effectLst>
            <a:glow rad="114300">
              <a:schemeClr val="bg1">
                <a:alpha val="21000"/>
              </a:schemeClr>
            </a:glow>
          </a:effectLst>
        </p:spPr>
      </p:pic>
      <p:sp>
        <p:nvSpPr>
          <p:cNvPr id="2" name="单圆角矩形 1"/>
          <p:cNvSpPr/>
          <p:nvPr/>
        </p:nvSpPr>
        <p:spPr>
          <a:xfrm flipV="1">
            <a:off x="447675" y="265430"/>
            <a:ext cx="430022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41389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04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资源保护和利用</a:t>
            </a:r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强化资源保护</a:t>
            </a:r>
            <a:r>
              <a:rPr lang="zh-CN" altLang="en-US" sz="2000" b="1">
                <a:sym typeface="+mn-ea"/>
              </a:rPr>
              <a:t>与利用</a:t>
            </a:r>
            <a:endParaRPr lang="zh-CN" altLang="en-US" sz="2000" b="1">
              <a:sym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48310" y="8445500"/>
            <a:ext cx="5962650" cy="903605"/>
          </a:xfrm>
          <a:prstGeom prst="rect">
            <a:avLst/>
          </a:prstGeom>
          <a:gradFill>
            <a:gsLst>
              <a:gs pos="0">
                <a:srgbClr val="E1F7F4"/>
              </a:gs>
              <a:gs pos="27000">
                <a:srgbClr val="E6EBF4"/>
              </a:gs>
              <a:gs pos="69000">
                <a:schemeClr val="bg1">
                  <a:alpha val="33000"/>
                </a:schemeClr>
              </a:gs>
              <a:gs pos="100000">
                <a:schemeClr val="bg1">
                  <a:alpha val="200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4869815" y="4562475"/>
            <a:ext cx="1540510" cy="1818640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流程图: 终止 16"/>
          <p:cNvSpPr/>
          <p:nvPr/>
        </p:nvSpPr>
        <p:spPr>
          <a:xfrm>
            <a:off x="755015" y="4562475"/>
            <a:ext cx="5033645" cy="1824355"/>
          </a:xfrm>
          <a:prstGeom prst="flowChartTerminator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355600" algn="just" fontAlgn="auto">
              <a:lnSpc>
                <a:spcPct val="150000"/>
              </a:lnSpc>
              <a:buClrTx/>
              <a:buSzTx/>
              <a:buFont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严格保护森林资源，精准提升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  <a:p>
            <a:pPr indent="355600" algn="just" fontAlgn="auto">
              <a:lnSpc>
                <a:spcPct val="150000"/>
              </a:lnSpc>
              <a:buClrTx/>
              <a:buSzTx/>
              <a:buFont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森林质量，优化森林结构，严格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  <a:p>
            <a:pPr indent="355600" algn="just" fontAlgn="auto">
              <a:lnSpc>
                <a:spcPct val="150000"/>
              </a:lnSpc>
              <a:buClrTx/>
              <a:buSzTx/>
              <a:buFontTx/>
              <a:buNone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实施林地用途管制。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  <a:p>
            <a:pPr indent="355600" algn="just" fontAlgn="auto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        严控矿产资源开采，加强矿山保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  <a:p>
            <a:pPr indent="355600" algn="just" fontAlgn="auto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护和生态修复，建设绿色矿山。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燕尾形 19"/>
          <p:cNvSpPr/>
          <p:nvPr/>
        </p:nvSpPr>
        <p:spPr>
          <a:xfrm flipH="1">
            <a:off x="2251710" y="2212975"/>
            <a:ext cx="1602740" cy="26416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水资源与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耕地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燕尾形 22"/>
          <p:cNvSpPr/>
          <p:nvPr/>
        </p:nvSpPr>
        <p:spPr>
          <a:xfrm>
            <a:off x="2893695" y="4472940"/>
            <a:ext cx="1602740" cy="26416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山林与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矿山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descr="C:/Users/13611/Desktop/图片修改/宅梧/微信图片_20240724171923.jpg微信图片_20240724171923"/>
          <p:cNvPicPr>
            <a:picLocks noChangeAspect="1"/>
          </p:cNvPicPr>
          <p:nvPr/>
        </p:nvPicPr>
        <p:blipFill>
          <a:blip r:embed="rId3"/>
          <a:srcRect l="16776" r="16776"/>
          <a:stretch>
            <a:fillRect/>
          </a:stretch>
        </p:blipFill>
        <p:spPr>
          <a:xfrm>
            <a:off x="4505960" y="4693920"/>
            <a:ext cx="1546860" cy="1551940"/>
          </a:xfrm>
          <a:prstGeom prst="ellipse">
            <a:avLst/>
          </a:prstGeom>
          <a:ln w="38100">
            <a:solidFill>
              <a:schemeClr val="accent5">
                <a:lumMod val="75000"/>
              </a:schemeClr>
            </a:solidFill>
          </a:ln>
          <a:effectLst>
            <a:glow rad="114300">
              <a:schemeClr val="bg1">
                <a:alpha val="21000"/>
              </a:schemeClr>
            </a:glow>
          </a:effectLst>
        </p:spPr>
      </p:pic>
      <p:sp>
        <p:nvSpPr>
          <p:cNvPr id="19" name="流程图: 终止 18"/>
          <p:cNvSpPr/>
          <p:nvPr/>
        </p:nvSpPr>
        <p:spPr>
          <a:xfrm>
            <a:off x="1100455" y="6751955"/>
            <a:ext cx="4952365" cy="1824355"/>
          </a:xfrm>
          <a:prstGeom prst="flowChartTerminator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1007745" indent="355600" algn="just" fontAlgn="auto">
              <a:lnSpc>
                <a:spcPct val="15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olidFill>
                  <a:schemeClr val="accent5">
                    <a:lumMod val="50000"/>
                  </a:schemeClr>
                </a:solidFill>
              </a:rPr>
              <a:t>稳定森林、湿地、土壤的固碳作用，巩固生态系统碳汇能力。推动山水林田湖草系统治理，持续提高茶山等重点生态功能区生态碳汇增量。</a:t>
            </a:r>
            <a:endParaRPr lang="zh-CN" altLang="en-US" sz="1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8310" y="6751955"/>
            <a:ext cx="1576070" cy="1818640"/>
          </a:xfrm>
          <a:prstGeom prst="rect">
            <a:avLst/>
          </a:prstGeom>
          <a:solidFill>
            <a:schemeClr val="accent5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C:/Users/13611/Desktop/图片修改/桃源/微信图片_2026-07-02_171437_174.jpg微信图片_2026-07-02_171437_174"/>
          <p:cNvPicPr>
            <a:picLocks noChangeAspect="1"/>
          </p:cNvPicPr>
          <p:nvPr/>
        </p:nvPicPr>
        <p:blipFill>
          <a:blip r:embed="rId4"/>
          <a:srcRect l="21880" r="21880"/>
          <a:stretch>
            <a:fillRect/>
          </a:stretch>
        </p:blipFill>
        <p:spPr>
          <a:xfrm>
            <a:off x="743585" y="6893560"/>
            <a:ext cx="1557020" cy="155702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38100" cmpd="sng">
            <a:solidFill>
              <a:schemeClr val="accent5">
                <a:lumMod val="75000"/>
              </a:schemeClr>
            </a:solidFill>
            <a:prstDash val="solid"/>
          </a:ln>
          <a:effectLst>
            <a:glow rad="114300">
              <a:schemeClr val="bg1">
                <a:alpha val="21000"/>
              </a:schemeClr>
            </a:glow>
          </a:effectLst>
        </p:spPr>
      </p:pic>
      <p:sp>
        <p:nvSpPr>
          <p:cNvPr id="22" name="燕尾形 21"/>
          <p:cNvSpPr/>
          <p:nvPr/>
        </p:nvSpPr>
        <p:spPr>
          <a:xfrm flipH="1">
            <a:off x="2251710" y="6631305"/>
            <a:ext cx="1602740" cy="26416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 anchorCtr="0"/>
          <a:p>
            <a:pPr algn="ctr"/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碳达峰、</a:t>
            </a:r>
            <a:r>
              <a:rPr lang="zh-CN" altLang="en-US" sz="1200" b="1">
                <a:latin typeface="微软雅黑" panose="020B0503020204020204" charset="-122"/>
                <a:ea typeface="微软雅黑" panose="020B0503020204020204" charset="-122"/>
              </a:rPr>
              <a:t>碳中和</a:t>
            </a:r>
            <a:endParaRPr lang="zh-CN" altLang="en-US" sz="1200" b="1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单圆角矩形 1"/>
          <p:cNvSpPr/>
          <p:nvPr/>
        </p:nvSpPr>
        <p:spPr>
          <a:xfrm flipV="1">
            <a:off x="447675" y="265430"/>
            <a:ext cx="2990850" cy="974090"/>
          </a:xfrm>
          <a:prstGeom prst="round1Rect">
            <a:avLst>
              <a:gd name="adj" fmla="val 50000"/>
            </a:avLst>
          </a:prstGeom>
          <a:solidFill>
            <a:srgbClr val="00AC9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448310" y="400685"/>
            <a:ext cx="299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05 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设施</a:t>
            </a:r>
            <a:r>
              <a: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保障</a:t>
            </a:r>
            <a:endParaRPr lang="zh-CN" altLang="en-US" sz="3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48310" y="1459865"/>
            <a:ext cx="5962650" cy="548640"/>
          </a:xfrm>
          <a:prstGeom prst="rect">
            <a:avLst/>
          </a:prstGeom>
          <a:solidFill>
            <a:srgbClr val="00AC92">
              <a:alpha val="8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构建综合交通</a:t>
            </a:r>
            <a:r>
              <a:rPr lang="zh-CN" altLang="en-US" sz="2000" b="1">
                <a:sym typeface="+mn-ea"/>
              </a:rPr>
              <a:t>体系</a:t>
            </a:r>
            <a:endParaRPr lang="zh-CN" altLang="en-US" sz="2000" b="1">
              <a:sym typeface="+mn-ea"/>
            </a:endParaRPr>
          </a:p>
        </p:txBody>
      </p:sp>
      <p:pic>
        <p:nvPicPr>
          <p:cNvPr id="3" name="图片 2" descr="C:/Users/13611/Desktop/图片修改/雅瑶/微信图片_20240725152600.jpg微信图片_20240725152600"/>
          <p:cNvPicPr>
            <a:picLocks noChangeAspect="1"/>
          </p:cNvPicPr>
          <p:nvPr/>
        </p:nvPicPr>
        <p:blipFill>
          <a:blip r:embed="rId1"/>
          <a:srcRect l="-11" t="-2866" r="11" b="11651"/>
          <a:stretch>
            <a:fillRect/>
          </a:stretch>
        </p:blipFill>
        <p:spPr>
          <a:xfrm>
            <a:off x="447675" y="8879840"/>
            <a:ext cx="5963285" cy="305816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48310" y="8879840"/>
            <a:ext cx="5962650" cy="916305"/>
          </a:xfrm>
          <a:prstGeom prst="rect">
            <a:avLst/>
          </a:prstGeom>
          <a:gradFill>
            <a:gsLst>
              <a:gs pos="0">
                <a:srgbClr val="E1F7F4"/>
              </a:gs>
              <a:gs pos="27000">
                <a:srgbClr val="E6EBF4"/>
              </a:gs>
              <a:gs pos="69000">
                <a:schemeClr val="bg1">
                  <a:alpha val="33000"/>
                </a:schemeClr>
              </a:gs>
              <a:gs pos="100000">
                <a:schemeClr val="bg1">
                  <a:alpha val="2000"/>
                </a:schemeClr>
              </a:gs>
            </a:gsLst>
            <a:lin ang="5400000" scaled="0"/>
          </a:gradFill>
          <a:ln>
            <a:noFill/>
          </a:ln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chemeClr val="accent1">
                        <a:lumMod val="5000"/>
                        <a:lumOff val="95000"/>
                        <a:alpha val="100000"/>
                      </a:schemeClr>
                    </a:gs>
                    <a:gs pos="45000">
                      <a:schemeClr val="bg1"/>
                    </a:gs>
                    <a:gs pos="83000">
                      <a:schemeClr val="bg1">
                        <a:alpha val="49000"/>
                      </a:schemeClr>
                    </a:gs>
                    <a:gs pos="100000">
                      <a:schemeClr val="bg1">
                        <a:alpha val="49000"/>
                      </a:schemeClr>
                    </a:gs>
                  </a:gsLst>
                  <a:lin ang="5400000" scaled="0"/>
                </a:gra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448310" y="6927850"/>
            <a:ext cx="5962650" cy="548640"/>
          </a:xfrm>
          <a:prstGeom prst="rect">
            <a:avLst/>
          </a:prstGeom>
          <a:solidFill>
            <a:srgbClr val="00AC92">
              <a:alpha val="81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indent="0" algn="l" fontAlgn="auto"/>
            <a:r>
              <a:rPr lang="zh-CN" altLang="en-US" sz="2000" b="1">
                <a:sym typeface="+mn-ea"/>
              </a:rPr>
              <a:t>优化基础设施</a:t>
            </a:r>
            <a:r>
              <a:rPr lang="zh-CN" altLang="en-US" sz="2000" b="1">
                <a:sym typeface="+mn-ea"/>
              </a:rPr>
              <a:t>布局</a:t>
            </a:r>
            <a:endParaRPr lang="zh-CN" altLang="en-US" sz="2000" b="1">
              <a:sym typeface="+mn-ea"/>
            </a:endParaRPr>
          </a:p>
        </p:txBody>
      </p:sp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687705" y="2145030"/>
            <a:ext cx="5442585" cy="176149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chemeClr val="accent5">
                <a:lumMod val="60000"/>
                <a:lumOff val="40000"/>
                <a:alpha val="28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p>
            <a:pPr marL="72009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200" b="1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内外畅通的综合交通体系</a:t>
            </a:r>
            <a:endParaRPr lang="zh-CN" altLang="en-US" sz="1200" b="1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轨道交通。规划预留珠海至肇庆高铁客运通道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高速公路。保留现状江肇高速及桃源收费站出入口；规划预留江肇新机场高速，连接现状沈海高速、规划南新高速。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快速路。构建“两横两纵”快速交通体系。“两横”包括顺鹤高快速路、桃雅路；“两纵”包括国道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G325、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陆港大道－国道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改线。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国道。镇域内现有国道1条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—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。规划新建国道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改线工程。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687705" y="4084320"/>
            <a:ext cx="5442585" cy="848995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chemeClr val="accent5">
                <a:lumMod val="60000"/>
                <a:lumOff val="40000"/>
                <a:alpha val="28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p>
            <a:pPr marL="72009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200" b="1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+mn-ea"/>
                <a:cs typeface="+mn-ea"/>
                <a:sym typeface="+mn-ea"/>
              </a:rPr>
              <a:t>打造一体化城乡道路系统</a:t>
            </a:r>
            <a:endParaRPr lang="zh-CN" altLang="en-US" sz="1200" b="1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及国道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G325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cs typeface="+mn-ea"/>
                <a:sym typeface="+mn-ea"/>
              </a:rPr>
              <a:t>改线为镇域交通性干道；陆港大道、新环路及人民南路南北向串联桃源镇与鹤山城区，桃雅路东西向串联龙口镇、雅瑶镇。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cs typeface="+mn-ea"/>
              <a:sym typeface="+mn-ea"/>
            </a:endParaRP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687705" y="5109210"/>
            <a:ext cx="5442585" cy="76581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chemeClr val="accent5">
                <a:lumMod val="60000"/>
                <a:lumOff val="40000"/>
                <a:alpha val="28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p>
            <a:pPr marL="72009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200" b="1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+mn-ea"/>
                <a:cs typeface="+mn-ea"/>
                <a:sym typeface="+mn-ea"/>
              </a:rPr>
              <a:t>构建绿色低碳的慢行系统</a:t>
            </a:r>
            <a:endParaRPr lang="zh-CN" altLang="en-US" sz="1200" b="1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以鹤山市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“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千里步道</a:t>
            </a:r>
            <a:r>
              <a:rPr lang="en-US" altLang="zh-CN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”</a:t>
            </a: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建设为抓手，开展绿道、碧道、南粤古驿道绿化品质提升，打造色彩丰富、乡土特色浓郁、城乡一体的绿色慢行系统。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ea typeface="微软雅黑" panose="020B0503020204020204" charset="-122"/>
              <a:cs typeface="+mn-ea"/>
              <a:sym typeface="+mn-ea"/>
            </a:endParaRPr>
          </a:p>
        </p:txBody>
      </p:sp>
      <p:pic>
        <p:nvPicPr>
          <p:cNvPr id="13" name="图片 12" descr="公路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2635" y="2630170"/>
            <a:ext cx="660400" cy="660400"/>
          </a:xfrm>
          <a:prstGeom prst="rect">
            <a:avLst/>
          </a:prstGeom>
        </p:spPr>
      </p:pic>
      <p:pic>
        <p:nvPicPr>
          <p:cNvPr id="17" name="图片 16" descr="水源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5350" y="7738745"/>
            <a:ext cx="579755" cy="579755"/>
          </a:xfrm>
          <a:prstGeom prst="rect">
            <a:avLst/>
          </a:prstGeom>
        </p:spPr>
      </p:pic>
      <p:pic>
        <p:nvPicPr>
          <p:cNvPr id="21" name="图片 20" descr="环保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68595" y="7738745"/>
            <a:ext cx="579755" cy="579755"/>
          </a:xfrm>
          <a:prstGeom prst="rect">
            <a:avLst/>
          </a:prstGeom>
        </p:spPr>
      </p:pic>
      <p:pic>
        <p:nvPicPr>
          <p:cNvPr id="22" name="图片 21" descr="电力塔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73630" y="7738745"/>
            <a:ext cx="579755" cy="579755"/>
          </a:xfrm>
          <a:prstGeom prst="rect">
            <a:avLst/>
          </a:prstGeom>
        </p:spPr>
      </p:pic>
      <p:pic>
        <p:nvPicPr>
          <p:cNvPr id="23" name="图片 22" descr="卫星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51910" y="7738745"/>
            <a:ext cx="579755" cy="57975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48310" y="8477885"/>
            <a:ext cx="1483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</a:rPr>
              <a:t>供水保障体系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932305" y="8477885"/>
            <a:ext cx="1483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</a:rPr>
              <a:t>能源保障体系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16300" y="8477885"/>
            <a:ext cx="1483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</a:rPr>
              <a:t>信息网络体系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816475" y="8477885"/>
            <a:ext cx="14839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400" b="1">
                <a:solidFill>
                  <a:schemeClr val="accent5">
                    <a:lumMod val="50000"/>
                  </a:schemeClr>
                </a:solidFill>
              </a:rPr>
              <a:t>环保设施体系</a:t>
            </a:r>
            <a:endParaRPr lang="zh-CN" altLang="en-US" sz="1400" b="1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&lt;svg xmlns=&quot;http://www.w3.org/2000/svg&quot; xmlns:xlink=&quot;http://www.w3.org/1999/xlink&quot; id=&quot;图层_1&quot; data-name=&quot;图层 1&quot; viewBox=&quot;0 0 256 256&quot;&gt;&#10;  &lt;defs&gt;&#10;    &lt;style&gt;&#10;      .cls-1 {&#10;        fill: none;&#10;      }&#10;&#10;      .cls-2 {&#10;        clip-path: url(#clip-path);&#10;      }&#10;&#10;      .cls-3 {&#10;        fill: #333;&#10;      }&#10;    &lt;/style&gt;&#10;    &lt;clipPath id=&quot;clip-path&quot;&gt;&#10;      &lt;rect class=&quot;cls-1&quot; width=&quot;256&quot; height=&quot;256&quot; style=&quot;fill: var(--icon-theme-color);&quot;/&gt;&#10;    &lt;/clipPath&gt;&#10;  &lt;/defs&gt;&#10;  &lt;g class=&quot;cls-2&quot;&gt;&#10;    &lt;g id=&quot;å_é_æ__10758955754.å_æ_é_è·_&quot; data-name=&quot;åé¢æ§_10758955754.å¼¯æ²éè·¯&quot;&gt;&#10;      &lt;g id=&quot;Group&quot;&gt;&#10;        &lt;g id=&quot;Group_2&quot; data-name=&quot;Group 2&quot;&gt;&#10;          &lt;g id=&quot;Group_3&quot; data-name=&quot;Group 3&quot;&gt;&#10;            &lt;path id=&quot;Vector&quot; class=&quot;cls-3&quot; d=&quot;M158.05,172c6.33-15.45.75-29.1-2.5-43.86,3.17-.61,7-1.45,10.14-2.06,7.09,16.91,12.75,35.64,6.19,48.77Zm-7-58.09c-3.8-11-8.22-20.05-12.14-33.15L146.32,79c4.79,11.16,10.16,21.15,14.69,31.72C157.7,111.78,154.39,112.85,151.05,113.93ZM136.32,69.11C134.9,58.82,138.24,46.8,152,40.23c1.63,1,2.9,1.42,4.53,2.44-9.64,4.36-15,14.35-13.21,26.44Zm23.5-35.82C166,29.54,175.6,26,182.62,22.92L185.06,25c-6.15,3.31-15.16,6.89-20.62,10.83C162.93,35,161.36,34.13,159.82,33.29Zm26.73-13.16c5.43-2.32,11.88-4.62,17.28-6.94.87.58,1.77,1.16,2.67,1.74-5.4,2.35-11.79,4.71-17.16,7.06C188.41,21.38,187.48,20.74,186.55,20.13Zm21.81-8.71c4.82-2.06,10.14-3.84,15-5.9.78.52,1.14.7,1.89,1.22-4.76,2.12-9.59,4.21-14.38,6.33C210,12.52,209.17,12,208.36,11.42ZM6.45,207.72l91,21.93c16.85-10.72,38-22.13,50.13-35.23l15.31,2.79C153,212,135.39,224.4,121.16,235.37L206.59,256C248.88,209.93,266,151.31,213,107.19c-40.78-34-44.91-49.68,2.32-80.23C224,21.35,233.72,16.85,249.55,9Q234.48,4.5,219.4,0c-14,2.53-25.45,4.62-35.5,6.8-32.36,7-91.15,22.66-87,65.15.87,9,4.44,17.58,8.48,25.68C139.4,165.72,66.35,176.26,6.45,207.72Z&quot; style=&quot;fill: var(--icon-theme-color);&quot;/&gt;&#10;          &lt;/g&gt;&#10;        &lt;/g&gt;&#10;      &lt;/g&gt;&#10;    &lt;/g&gt;&#10;  &lt;/g&gt;&#10;&lt;/svg&gt;" descr="弯曲道路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63270" y="4178300"/>
            <a:ext cx="659765" cy="659765"/>
          </a:xfrm>
          <a:prstGeom prst="rect">
            <a:avLst/>
          </a:prstGeom>
        </p:spPr>
      </p:pic>
      <p:sp>
        <p:nvSpPr>
          <p:cNvPr id="18" name="圆角矩形 17"/>
          <p:cNvSpPr/>
          <p:nvPr>
            <p:custDataLst>
              <p:tags r:id="rId19"/>
            </p:custDataLst>
          </p:nvPr>
        </p:nvSpPr>
        <p:spPr>
          <a:xfrm>
            <a:off x="687705" y="6049645"/>
            <a:ext cx="5442585" cy="765810"/>
          </a:xfrm>
          <a:prstGeom prst="round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glow rad="127000">
              <a:schemeClr val="accent5">
                <a:lumMod val="60000"/>
                <a:lumOff val="40000"/>
                <a:alpha val="28000"/>
              </a:schemeClr>
            </a:glo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t" anchorCtr="0" forceAA="0" compatLnSpc="1">
            <a:noAutofit/>
          </a:bodyPr>
          <a:p>
            <a:pPr marL="720090"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1200" b="1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cs typeface="+mn-ea"/>
                <a:sym typeface="+mn-ea"/>
              </a:rPr>
              <a:t>建设高品质公共交通服务</a:t>
            </a:r>
            <a:endParaRPr lang="zh-CN" altLang="en-US" sz="1200" b="1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+mn-ea"/>
              <a:cs typeface="+mn-ea"/>
              <a:sym typeface="+mn-ea"/>
            </a:endParaRPr>
          </a:p>
          <a:p>
            <a:pPr marL="720090" lvl="0" indent="25400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ea"/>
                <a:ea typeface="微软雅黑" panose="020B0503020204020204" charset="-122"/>
                <a:cs typeface="+mn-ea"/>
                <a:sym typeface="+mn-ea"/>
              </a:rPr>
              <a:t>提升常规公交设施配置。完善农村客运候车亭的建设，完善镇区公交首末站、中途站、智慧化站牌站点设置，提高公交出行便捷度，吸引市民绿色出行。</a:t>
            </a:r>
            <a:endParaRPr lang="zh-CN" altLang="en-US" sz="100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ea"/>
              <a:ea typeface="微软雅黑" panose="020B0503020204020204" charset="-122"/>
              <a:cs typeface="+mn-ea"/>
              <a:sym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63270" y="5208905"/>
            <a:ext cx="626110" cy="540385"/>
            <a:chOff x="8066" y="4849"/>
            <a:chExt cx="1301" cy="1122"/>
          </a:xfrm>
          <a:solidFill>
            <a:schemeClr val="accent4">
              <a:lumMod val="75000"/>
              <a:alpha val="75000"/>
            </a:schemeClr>
          </a:solidFill>
        </p:grpSpPr>
        <p:sp>
          <p:nvSpPr>
            <p:cNvPr id="274" name="Freeform 162"/>
            <p:cNvSpPr/>
            <p:nvPr/>
          </p:nvSpPr>
          <p:spPr bwMode="auto">
            <a:xfrm>
              <a:off x="8843" y="5467"/>
              <a:ext cx="525" cy="504"/>
            </a:xfrm>
            <a:custGeom>
              <a:avLst/>
              <a:gdLst>
                <a:gd name="T0" fmla="*/ 79 w 113"/>
                <a:gd name="T1" fmla="*/ 0 h 108"/>
                <a:gd name="T2" fmla="*/ 113 w 113"/>
                <a:gd name="T3" fmla="*/ 51 h 108"/>
                <a:gd name="T4" fmla="*/ 56 w 113"/>
                <a:gd name="T5" fmla="*/ 108 h 108"/>
                <a:gd name="T6" fmla="*/ 0 w 113"/>
                <a:gd name="T7" fmla="*/ 51 h 108"/>
                <a:gd name="T8" fmla="*/ 33 w 113"/>
                <a:gd name="T9" fmla="*/ 0 h 108"/>
                <a:gd name="T10" fmla="*/ 35 w 113"/>
                <a:gd name="T11" fmla="*/ 22 h 108"/>
                <a:gd name="T12" fmla="*/ 20 w 113"/>
                <a:gd name="T13" fmla="*/ 51 h 108"/>
                <a:gd name="T14" fmla="*/ 56 w 113"/>
                <a:gd name="T15" fmla="*/ 88 h 108"/>
                <a:gd name="T16" fmla="*/ 93 w 113"/>
                <a:gd name="T17" fmla="*/ 51 h 108"/>
                <a:gd name="T18" fmla="*/ 81 w 113"/>
                <a:gd name="T19" fmla="*/ 25 h 108"/>
                <a:gd name="T20" fmla="*/ 79 w 113"/>
                <a:gd name="T2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3" h="108">
                  <a:moveTo>
                    <a:pt x="79" y="0"/>
                  </a:moveTo>
                  <a:cubicBezTo>
                    <a:pt x="99" y="8"/>
                    <a:pt x="113" y="28"/>
                    <a:pt x="113" y="51"/>
                  </a:cubicBezTo>
                  <a:cubicBezTo>
                    <a:pt x="113" y="83"/>
                    <a:pt x="88" y="108"/>
                    <a:pt x="56" y="108"/>
                  </a:cubicBezTo>
                  <a:cubicBezTo>
                    <a:pt x="25" y="108"/>
                    <a:pt x="0" y="83"/>
                    <a:pt x="0" y="51"/>
                  </a:cubicBezTo>
                  <a:cubicBezTo>
                    <a:pt x="0" y="29"/>
                    <a:pt x="13" y="9"/>
                    <a:pt x="33" y="0"/>
                  </a:cubicBezTo>
                  <a:cubicBezTo>
                    <a:pt x="35" y="22"/>
                    <a:pt x="35" y="22"/>
                    <a:pt x="35" y="22"/>
                  </a:cubicBezTo>
                  <a:cubicBezTo>
                    <a:pt x="26" y="28"/>
                    <a:pt x="20" y="39"/>
                    <a:pt x="20" y="51"/>
                  </a:cubicBezTo>
                  <a:cubicBezTo>
                    <a:pt x="20" y="72"/>
                    <a:pt x="36" y="88"/>
                    <a:pt x="56" y="88"/>
                  </a:cubicBezTo>
                  <a:cubicBezTo>
                    <a:pt x="77" y="88"/>
                    <a:pt x="93" y="72"/>
                    <a:pt x="93" y="51"/>
                  </a:cubicBezTo>
                  <a:cubicBezTo>
                    <a:pt x="93" y="41"/>
                    <a:pt x="89" y="31"/>
                    <a:pt x="81" y="25"/>
                  </a:cubicBezTo>
                  <a:lnTo>
                    <a:pt x="7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5" name="Freeform 163"/>
            <p:cNvSpPr/>
            <p:nvPr/>
          </p:nvSpPr>
          <p:spPr bwMode="auto">
            <a:xfrm>
              <a:off x="9051" y="5310"/>
              <a:ext cx="112" cy="382"/>
            </a:xfrm>
            <a:custGeom>
              <a:avLst/>
              <a:gdLst>
                <a:gd name="T0" fmla="*/ 24 w 24"/>
                <a:gd name="T1" fmla="*/ 73 h 82"/>
                <a:gd name="T2" fmla="*/ 16 w 24"/>
                <a:gd name="T3" fmla="*/ 82 h 82"/>
                <a:gd name="T4" fmla="*/ 15 w 24"/>
                <a:gd name="T5" fmla="*/ 82 h 82"/>
                <a:gd name="T6" fmla="*/ 7 w 24"/>
                <a:gd name="T7" fmla="*/ 75 h 82"/>
                <a:gd name="T8" fmla="*/ 0 w 24"/>
                <a:gd name="T9" fmla="*/ 9 h 82"/>
                <a:gd name="T10" fmla="*/ 8 w 24"/>
                <a:gd name="T11" fmla="*/ 0 h 82"/>
                <a:gd name="T12" fmla="*/ 9 w 24"/>
                <a:gd name="T13" fmla="*/ 0 h 82"/>
                <a:gd name="T14" fmla="*/ 17 w 24"/>
                <a:gd name="T15" fmla="*/ 7 h 82"/>
                <a:gd name="T16" fmla="*/ 24 w 24"/>
                <a:gd name="T17" fmla="*/ 73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82">
                  <a:moveTo>
                    <a:pt x="24" y="73"/>
                  </a:moveTo>
                  <a:cubicBezTo>
                    <a:pt x="24" y="78"/>
                    <a:pt x="21" y="82"/>
                    <a:pt x="16" y="82"/>
                  </a:cubicBezTo>
                  <a:cubicBezTo>
                    <a:pt x="16" y="82"/>
                    <a:pt x="16" y="82"/>
                    <a:pt x="15" y="82"/>
                  </a:cubicBezTo>
                  <a:cubicBezTo>
                    <a:pt x="11" y="82"/>
                    <a:pt x="7" y="79"/>
                    <a:pt x="7" y="75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13" y="0"/>
                    <a:pt x="17" y="3"/>
                    <a:pt x="17" y="7"/>
                  </a:cubicBezTo>
                  <a:lnTo>
                    <a:pt x="24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6" name="Freeform 164"/>
            <p:cNvSpPr/>
            <p:nvPr/>
          </p:nvSpPr>
          <p:spPr bwMode="auto">
            <a:xfrm>
              <a:off x="8410" y="4969"/>
              <a:ext cx="618" cy="777"/>
            </a:xfrm>
            <a:custGeom>
              <a:avLst/>
              <a:gdLst>
                <a:gd name="T0" fmla="*/ 105 w 133"/>
                <a:gd name="T1" fmla="*/ 39 h 167"/>
                <a:gd name="T2" fmla="*/ 133 w 133"/>
                <a:gd name="T3" fmla="*/ 73 h 167"/>
                <a:gd name="T4" fmla="*/ 122 w 133"/>
                <a:gd name="T5" fmla="*/ 83 h 167"/>
                <a:gd name="T6" fmla="*/ 89 w 133"/>
                <a:gd name="T7" fmla="*/ 50 h 167"/>
                <a:gd name="T8" fmla="*/ 56 w 133"/>
                <a:gd name="T9" fmla="*/ 83 h 167"/>
                <a:gd name="T10" fmla="*/ 89 w 133"/>
                <a:gd name="T11" fmla="*/ 103 h 167"/>
                <a:gd name="T12" fmla="*/ 84 w 133"/>
                <a:gd name="T13" fmla="*/ 140 h 167"/>
                <a:gd name="T14" fmla="*/ 56 w 133"/>
                <a:gd name="T15" fmla="*/ 167 h 167"/>
                <a:gd name="T16" fmla="*/ 43 w 133"/>
                <a:gd name="T17" fmla="*/ 157 h 167"/>
                <a:gd name="T18" fmla="*/ 73 w 133"/>
                <a:gd name="T19" fmla="*/ 123 h 167"/>
                <a:gd name="T20" fmla="*/ 26 w 133"/>
                <a:gd name="T21" fmla="*/ 112 h 167"/>
                <a:gd name="T22" fmla="*/ 5 w 133"/>
                <a:gd name="T23" fmla="*/ 95 h 167"/>
                <a:gd name="T24" fmla="*/ 13 w 133"/>
                <a:gd name="T25" fmla="*/ 61 h 167"/>
                <a:gd name="T26" fmla="*/ 50 w 133"/>
                <a:gd name="T27" fmla="*/ 27 h 167"/>
                <a:gd name="T28" fmla="*/ 105 w 133"/>
                <a:gd name="T29" fmla="*/ 39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67">
                  <a:moveTo>
                    <a:pt x="105" y="39"/>
                  </a:moveTo>
                  <a:cubicBezTo>
                    <a:pt x="133" y="73"/>
                    <a:pt x="133" y="73"/>
                    <a:pt x="133" y="73"/>
                  </a:cubicBezTo>
                  <a:cubicBezTo>
                    <a:pt x="122" y="83"/>
                    <a:pt x="122" y="83"/>
                    <a:pt x="122" y="83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89" y="103"/>
                    <a:pt x="113" y="115"/>
                    <a:pt x="84" y="140"/>
                  </a:cubicBezTo>
                  <a:cubicBezTo>
                    <a:pt x="56" y="167"/>
                    <a:pt x="56" y="167"/>
                    <a:pt x="56" y="167"/>
                  </a:cubicBezTo>
                  <a:cubicBezTo>
                    <a:pt x="43" y="157"/>
                    <a:pt x="43" y="157"/>
                    <a:pt x="43" y="157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3" y="123"/>
                    <a:pt x="26" y="112"/>
                    <a:pt x="26" y="112"/>
                  </a:cubicBezTo>
                  <a:cubicBezTo>
                    <a:pt x="17" y="110"/>
                    <a:pt x="9" y="103"/>
                    <a:pt x="5" y="95"/>
                  </a:cubicBezTo>
                  <a:cubicBezTo>
                    <a:pt x="0" y="83"/>
                    <a:pt x="4" y="72"/>
                    <a:pt x="13" y="61"/>
                  </a:cubicBezTo>
                  <a:cubicBezTo>
                    <a:pt x="24" y="48"/>
                    <a:pt x="41" y="36"/>
                    <a:pt x="50" y="27"/>
                  </a:cubicBezTo>
                  <a:cubicBezTo>
                    <a:pt x="50" y="27"/>
                    <a:pt x="76" y="0"/>
                    <a:pt x="105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7" name="Oval 165"/>
            <p:cNvSpPr>
              <a:spLocks noChangeArrowheads="1"/>
            </p:cNvSpPr>
            <p:nvPr/>
          </p:nvSpPr>
          <p:spPr bwMode="auto">
            <a:xfrm>
              <a:off x="8786" y="4849"/>
              <a:ext cx="238" cy="23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8" name="Freeform 166"/>
            <p:cNvSpPr>
              <a:spLocks noEditPoints="1"/>
            </p:cNvSpPr>
            <p:nvPr/>
          </p:nvSpPr>
          <p:spPr bwMode="auto">
            <a:xfrm>
              <a:off x="8066" y="5445"/>
              <a:ext cx="525" cy="525"/>
            </a:xfrm>
            <a:custGeom>
              <a:avLst/>
              <a:gdLst>
                <a:gd name="T0" fmla="*/ 57 w 113"/>
                <a:gd name="T1" fmla="*/ 0 h 113"/>
                <a:gd name="T2" fmla="*/ 113 w 113"/>
                <a:gd name="T3" fmla="*/ 56 h 113"/>
                <a:gd name="T4" fmla="*/ 57 w 113"/>
                <a:gd name="T5" fmla="*/ 113 h 113"/>
                <a:gd name="T6" fmla="*/ 0 w 113"/>
                <a:gd name="T7" fmla="*/ 56 h 113"/>
                <a:gd name="T8" fmla="*/ 57 w 113"/>
                <a:gd name="T9" fmla="*/ 0 h 113"/>
                <a:gd name="T10" fmla="*/ 93 w 113"/>
                <a:gd name="T11" fmla="*/ 56 h 113"/>
                <a:gd name="T12" fmla="*/ 57 w 113"/>
                <a:gd name="T13" fmla="*/ 20 h 113"/>
                <a:gd name="T14" fmla="*/ 20 w 113"/>
                <a:gd name="T15" fmla="*/ 56 h 113"/>
                <a:gd name="T16" fmla="*/ 57 w 113"/>
                <a:gd name="T17" fmla="*/ 93 h 113"/>
                <a:gd name="T18" fmla="*/ 93 w 113"/>
                <a:gd name="T19" fmla="*/ 5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13">
                  <a:moveTo>
                    <a:pt x="57" y="0"/>
                  </a:moveTo>
                  <a:cubicBezTo>
                    <a:pt x="88" y="0"/>
                    <a:pt x="113" y="25"/>
                    <a:pt x="113" y="56"/>
                  </a:cubicBezTo>
                  <a:cubicBezTo>
                    <a:pt x="113" y="88"/>
                    <a:pt x="88" y="113"/>
                    <a:pt x="57" y="113"/>
                  </a:cubicBezTo>
                  <a:cubicBezTo>
                    <a:pt x="26" y="113"/>
                    <a:pt x="0" y="88"/>
                    <a:pt x="0" y="56"/>
                  </a:cubicBezTo>
                  <a:cubicBezTo>
                    <a:pt x="0" y="25"/>
                    <a:pt x="26" y="0"/>
                    <a:pt x="57" y="0"/>
                  </a:cubicBezTo>
                  <a:close/>
                  <a:moveTo>
                    <a:pt x="93" y="56"/>
                  </a:moveTo>
                  <a:cubicBezTo>
                    <a:pt x="93" y="36"/>
                    <a:pt x="77" y="20"/>
                    <a:pt x="57" y="20"/>
                  </a:cubicBezTo>
                  <a:cubicBezTo>
                    <a:pt x="37" y="20"/>
                    <a:pt x="20" y="36"/>
                    <a:pt x="20" y="56"/>
                  </a:cubicBezTo>
                  <a:cubicBezTo>
                    <a:pt x="20" y="77"/>
                    <a:pt x="37" y="93"/>
                    <a:pt x="57" y="93"/>
                  </a:cubicBezTo>
                  <a:cubicBezTo>
                    <a:pt x="77" y="93"/>
                    <a:pt x="93" y="77"/>
                    <a:pt x="9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  <p:sp>
          <p:nvSpPr>
            <p:cNvPr id="279" name="Oval 167"/>
            <p:cNvSpPr>
              <a:spLocks noChangeArrowheads="1"/>
            </p:cNvSpPr>
            <p:nvPr/>
          </p:nvSpPr>
          <p:spPr bwMode="auto">
            <a:xfrm>
              <a:off x="8270" y="5644"/>
              <a:ext cx="120" cy="122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p>
              <a:endParaRPr lang="zh-CN" altLang="en-US"/>
            </a:p>
          </p:txBody>
        </p:sp>
      </p:grpSp>
      <p:pic>
        <p:nvPicPr>
          <p:cNvPr id="28" name="图片 27" descr="公交车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3270" y="6110605"/>
            <a:ext cx="680720" cy="680720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3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3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3*l_h_f*1_3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188.66669291338584,&quot;left&quot;:42.25,&quot;top&quot;:480.78614173228345,&quot;width&quot;:455.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内容，简明扼要地阐述您的观点。根据需要可酌情增减文字，以便观者准确地理解您传达的思想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751_3*l_h_a*1_3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88.66669291338584,&quot;left&quot;:42.25,&quot;top&quot;:480.78614173228345,&quot;width&quot;:455.7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]}"/>
</p:tagLst>
</file>

<file path=ppt/tags/tag42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4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3*l_h_f*1_4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188.66669291338584,&quot;left&quot;:42.25,&quot;top&quot;:480.78614173228345,&quot;width&quot;:455.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BEAUTIFY_FLAG" val="#wm#"/>
  <p:tag name="KSO_WM_UNIT_PRESET_TEXT" val="单击此处添加文本，简明扼要地阐述您的观点。根据需要可酌情增减文字，以便观者准确地理解您传达的思想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751_3*l_h_a*1_4_1"/>
  <p:tag name="KSO_WM_TEMPLATE_CATEGORY" val="diagram"/>
  <p:tag name="KSO_WM_TEMPLATE_INDEX" val="20231751"/>
  <p:tag name="KSO_WM_UNIT_LAYERLEVEL" val="1_1_1"/>
  <p:tag name="KSO_WM_TAG_VERSION" val="3.0"/>
  <p:tag name="KSO_WM_UNIT_TEXT_FILL_FORE_SCHEMECOLOR_INDEX_BRIGHTNESS" val="0.15"/>
  <p:tag name="KSO_WM_DIAGRAM_VERSION" val="3"/>
  <p:tag name="KSO_WM_DIAGRAM_COLOR_TRICK" val="2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188.66669291338584,&quot;left&quot;:42.25,&quot;top&quot;:480.78614173228345,&quot;width&quot;:455.7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TEXT_TYPE" val="1"/>
  <p:tag name="KSO_WM_BEAUTIFY_FLAG" val="#wm#"/>
  <p:tag name="KSO_WM_UNIT_PRESET_TEXT" val="添加标题"/>
  <p:tag name="KSO_WM_UNIT_FILL_TYPE" val="1"/>
  <p:tag name="KSO_WM_UNIT_FILL_FORE_SCHEMECOLOR_INDEX" val="6"/>
  <p:tag name="KSO_WM_UNIT_FILL_FORE_SCHEMECOLOR_INDEX_BRIGHTNESS" val="0"/>
  <p:tag name="KSO_WM_DIAGRAM_USE_COLOR_VALUE" val="{&quot;color_scheme&quot;:1,&quot;color_type&quot;:1,&quot;theme_color_indexes&quot;:[]}"/>
</p:tagLst>
</file>

<file path=ppt/tags/tag4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65&quot;:[20205081],&quot;70&quot;:[3321638]}"/>
</p:tagLst>
</file>

<file path=ppt/tags/tag4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6.xml><?xml version="1.0" encoding="utf-8"?>
<p:tagLst xmlns:p="http://schemas.openxmlformats.org/presentationml/2006/main">
  <p:tag name="KSO_WM_DIAGRAM_VIRTUALLY_FRAME" val="{&quot;height&quot;:197.15,&quot;left&quot;:44.7,&quot;top&quot;:126.75,&quot;width&quot;:652.05}"/>
</p:tagLst>
</file>

<file path=ppt/tags/tag47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48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49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DIAGRAM_VIRTUALLY_FRAME" val="{&quot;height&quot;:197.15,&quot;left&quot;:44.7,&quot;top&quot;:126.75,&quot;width&quot;:652.05}"/>
</p:tagLst>
</file>

<file path=ppt/tags/tag51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52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53.xml><?xml version="1.0" encoding="utf-8"?>
<p:tagLst xmlns:p="http://schemas.openxmlformats.org/presentationml/2006/main">
  <p:tag name="KSO_WM_DIAGRAM_VIRTUALLY_FRAME" val="{&quot;height&quot;:292.25,&quot;left&quot;:35.3,&quot;top&quot;:45.55,&quot;width&quot;:661.45}"/>
</p:tagLst>
</file>

<file path=ppt/tags/tag5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65&quot;:[20205081],&quot;70&quot;:[3321638]}"/>
</p:tagLst>
</file>

<file path=ppt/tags/tag5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6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57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58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59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61.xml><?xml version="1.0" encoding="utf-8"?>
<p:tagLst xmlns:p="http://schemas.openxmlformats.org/presentationml/2006/main">
  <p:tag name="KSO_WM_DIAGRAM_VIRTUALLY_FRAME" val="{&quot;height&quot;:294.8,&quot;left&quot;:58.95,&quot;top&quot;:177.55,&quot;width&quot;:422.2}"/>
</p:tagLst>
</file>

<file path=ppt/tags/tag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0209736,20253797,20209764,4520881,20280009,50013485,21558708,21560012,21560018,50040705,50013509,21543060],&quot;65&quot;:[20205081]}"/>
</p:tagLst>
</file>

<file path=ppt/tags/tag63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4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5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6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7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8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69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1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2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3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4.xml><?xml version="1.0" encoding="utf-8"?>
<p:tagLst xmlns:p="http://schemas.openxmlformats.org/presentationml/2006/main">
  <p:tag name="KSO_WM_DIAGRAM_VIRTUALLY_FRAME" val="{&quot;height&quot;:453.6,&quot;left&quot;:53.1,&quot;top&quot;:223.4,&quot;width&quot;:433.75}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0&quot;:[20209736,20253797,20209764,4520881,20280009,50013485,21558708,21560012,21560018,50040705,50013509,3471149,50009196,4530808,3504195,4522218],&quot;65&quot;:[20205081]}"/>
</p:tagLst>
</file>

<file path=ppt/tags/tag76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3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3*l_h_f*1_3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188.66669291338584,&quot;left&quot;:42.25,&quot;top&quot;:480.78614173228345,&quot;width&quot;:455.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UNIT_PRESET_TEXT" val="单击此处添加文本内容，简明扼要地阐述您的观点。根据需要可酌情增减文字，以便观者准确地理解您传达的思想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7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3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3*l_h_f*1_3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188.66669291338584,&quot;left&quot;:42.25,&quot;top&quot;:480.78614173228345,&quot;width&quot;:455.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UNIT_PRESET_TEXT" val="单击此处添加文本内容，简明扼要地阐述您的观点。根据需要可酌情增减文字，以便观者准确地理解您传达的思想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8.xml><?xml version="1.0" encoding="utf-8"?>
<p:tagLst xmlns:p="http://schemas.openxmlformats.org/presentationml/2006/main">
  <p:tag name="KSO_WM_UNIT_COMPATIBLE" val="0"/>
  <p:tag name="KSO_WM_UNIT_DIAGRAM_ISREFERUNIT" val="0"/>
  <p:tag name="KSO_WM_TEMPLATE_CATEGORY" val="diagram"/>
  <p:tag name="KSO_WM_UNIT_LAYERLEVEL" val="1_1_1"/>
  <p:tag name="KSO_WM_DIAGRAM_COLOR_TRICK" val="2"/>
  <p:tag name="KSO_WM_DIAGRAM_GROUP_CODE" val="l1-1"/>
  <p:tag name="KSO_WM_UNIT_INDEX" val="1_3_1"/>
  <p:tag name="KSO_WM_DIAGRAM_MIN_ITEMCNT" val="2"/>
  <p:tag name="KSO_WM_UNIT_SUBTYPE" val="a"/>
  <p:tag name="KSO_WM_UNIT_NOCLEAR" val="0"/>
  <p:tag name="KSO_WM_UNIT_VALUE" val="60"/>
  <p:tag name="KSO_WM_UNIT_HIGHLIGHT" val="0"/>
  <p:tag name="KSO_WM_UNIT_DIAGRAM_ISNUMVISUAL" val="0"/>
  <p:tag name="KSO_WM_UNIT_TYPE" val="l_h_f"/>
  <p:tag name="KSO_WM_UNIT_ID" val="diagram20231751_3*l_h_f*1_3_1"/>
  <p:tag name="KSO_WM_TEMPLATE_INDEX" val="20231751"/>
  <p:tag name="KSO_WM_TAG_VERSION" val="3.0"/>
  <p:tag name="KSO_WM_DIAGRAM_VERSION" val="3"/>
  <p:tag name="KSO_WM_DIAGRAM_COLOR_TEXT_CAN_REMOVE" val="n"/>
  <p:tag name="KSO_WM_DIAGRAM_MAX_ITEMCNT" val="6"/>
  <p:tag name="KSO_WM_DIAGRAM_VIRTUALLY_FRAME" val="{&quot;height&quot;:188.66669291338584,&quot;left&quot;:42.25,&quot;top&quot;:480.78614173228345,&quot;width&quot;:455.7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6000000238418579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ILL_TYPE" val="2"/>
  <p:tag name="KSO_WM_UNIT_FILL_FORE_SCHEMECOLOR_INDEX" val="14"/>
  <p:tag name="KSO_WM_UNIT_FILL_FORE_SCHEMECOLOR_INDEX_BRIGHTNESS" val="0"/>
  <p:tag name="KSO_WM_UNIT_TEXT_TYPE" val="1"/>
  <p:tag name="KSO_WM_UNIT_TEXT_LAYER_COUNT" val="1"/>
  <p:tag name="KSO_WM_UNIT_PRESET_TEXT" val="单击此处添加文本内容，简明扼要地阐述您的观点。根据需要可酌情增减文字，以便观者准确地理解您传达的思想"/>
  <p:tag name="KSO_WM_UNIT_LINE_FORE_SCHEMECOLOR_INDEX" val="5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7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p="http://schemas.openxmlformats.org/presentationml/2006/main">
  <p:tag name="resource_record_key" val="{&quot;10&quot;:[20209736,20253797,20209764,4520881,20280009,50013485,21558708,21560012,21560018,50040705,50013509,3471149,50009196,4530808,3504195,4522218,21543060],&quot;65&quot;:[20205081],&quot;70&quot;:[3321638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2699</Words>
  <Application>WPS 演示</Application>
  <PresentationFormat>宽屏</PresentationFormat>
  <Paragraphs>223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Wingdings</vt:lpstr>
      <vt:lpstr>微软雅黑</vt:lpstr>
      <vt:lpstr>华文行楷</vt:lpstr>
      <vt:lpstr>Arial Unicode MS</vt:lpstr>
      <vt:lpstr>Calibri</vt:lpstr>
      <vt:lpstr>WPS</vt:lpstr>
      <vt:lpstr>WPS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怪兽</cp:lastModifiedBy>
  <cp:revision>367</cp:revision>
  <dcterms:created xsi:type="dcterms:W3CDTF">2019-06-19T02:08:00Z</dcterms:created>
  <dcterms:modified xsi:type="dcterms:W3CDTF">2026-08-06T09:47:08Z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DE656A6EEDF147EDBBA3E0B1D72D46B3_11</vt:lpwstr>
  </property>
</Properties>
</file>